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70" r:id="rId2"/>
    <p:sldId id="278" r:id="rId3"/>
    <p:sldId id="281" r:id="rId4"/>
    <p:sldId id="280" r:id="rId5"/>
    <p:sldId id="277" r:id="rId6"/>
    <p:sldId id="279" r:id="rId7"/>
    <p:sldId id="283" r:id="rId8"/>
    <p:sldId id="284" r:id="rId9"/>
    <p:sldId id="285" r:id="rId10"/>
    <p:sldId id="286" r:id="rId11"/>
    <p:sldId id="287" r:id="rId12"/>
    <p:sldId id="263" r:id="rId13"/>
    <p:sldId id="292" r:id="rId14"/>
    <p:sldId id="299" r:id="rId15"/>
    <p:sldId id="300" r:id="rId16"/>
    <p:sldId id="288" r:id="rId17"/>
    <p:sldId id="294" r:id="rId18"/>
    <p:sldId id="289" r:id="rId19"/>
    <p:sldId id="266" r:id="rId20"/>
    <p:sldId id="290" r:id="rId21"/>
    <p:sldId id="291" r:id="rId22"/>
    <p:sldId id="295" r:id="rId23"/>
    <p:sldId id="296" r:id="rId24"/>
    <p:sldId id="293" r:id="rId25"/>
    <p:sldId id="298" r:id="rId26"/>
    <p:sldId id="297" r:id="rId27"/>
    <p:sldId id="301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5A15"/>
    <a:srgbClr val="864A7D"/>
    <a:srgbClr val="EA5D06"/>
    <a:srgbClr val="F73829"/>
    <a:srgbClr val="EC430E"/>
    <a:srgbClr val="D93E0D"/>
    <a:srgbClr val="0D0DBB"/>
    <a:srgbClr val="0A536A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>
      <p:cViewPr varScale="1">
        <p:scale>
          <a:sx n="83" d="100"/>
          <a:sy n="83" d="100"/>
        </p:scale>
        <p:origin x="-151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0.xlsx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_al__ma_Sayfas_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_al__ma_Sayfas_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_al__ma_Sayfas_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_al__ma_Sayfas_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_al__ma_Sayfas_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roundedCorners val="1"/>
  <c:chart>
    <c:autoTitleDeleted val="1"/>
    <c:plotArea>
      <c:layout>
        <c:manualLayout>
          <c:layoutTarget val="inner"/>
          <c:xMode val="edge"/>
          <c:yMode val="edge"/>
          <c:x val="0.20858243869939244"/>
          <c:y val="6.1949924391824562E-2"/>
          <c:w val="0.71180952165404321"/>
          <c:h val="0.93510007920856475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Günlük yaşantınızda iş yaparken hangi elinizi kullanıyorsunuz? </c:v>
                </c:pt>
              </c:strCache>
            </c:strRef>
          </c:tx>
          <c:spPr>
            <a:solidFill>
              <a:srgbClr val="EA5D06"/>
            </a:solidFill>
            <a:ln>
              <a:solidFill>
                <a:srgbClr val="F73829"/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73829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rgbClr val="F35A15"/>
              </a:solidFill>
              <a:ln>
                <a:solidFill>
                  <a:srgbClr val="F73829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kadın 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53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BF-8149-AEC9-01DF67BD043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6113236489182313E-3"/>
          <c:y val="1.6849429734400927E-4"/>
          <c:w val="0.13217319037056971"/>
          <c:h val="0.17839475431393068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50-70 M MESAFEDEN 120 CM BÜYÜK HEDEFE İSABETLİ OK ATIŞI</a:t>
            </a:r>
          </a:p>
        </c:rich>
      </c:tx>
      <c:spPr>
        <a:noFill/>
        <a:ln w="28575">
          <a:solidFill>
            <a:srgbClr val="F35A15"/>
          </a:solidFill>
        </a:ln>
        <a:effectLst/>
      </c:spPr>
    </c:title>
    <c:plotArea>
      <c:layout>
        <c:manualLayout>
          <c:layoutTarget val="inner"/>
          <c:xMode val="edge"/>
          <c:yMode val="edge"/>
          <c:x val="5.5109879211513141E-2"/>
          <c:y val="0.24620664660898348"/>
          <c:w val="0.92188509017398401"/>
          <c:h val="0.67900942104081341"/>
        </c:manualLayout>
      </c:layout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SAĞ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4 OK </c:v>
                </c:pt>
                <c:pt idx="1">
                  <c:v>5 OK</c:v>
                </c:pt>
                <c:pt idx="2">
                  <c:v>6 OK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15.15</c:v>
                </c:pt>
                <c:pt idx="1">
                  <c:v>14.139999999999999</c:v>
                </c:pt>
                <c:pt idx="2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11-B24F-A11B-ED1C4E50C9B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rgbClr val="F35A1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4 OK </c:v>
                </c:pt>
                <c:pt idx="1">
                  <c:v>5 OK</c:v>
                </c:pt>
                <c:pt idx="2">
                  <c:v>6 OK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18.18</c:v>
                </c:pt>
                <c:pt idx="1">
                  <c:v>18.18</c:v>
                </c:pt>
                <c:pt idx="2">
                  <c:v>13.629999999999999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11-B24F-A11B-ED1C4E50C9BD}"/>
            </c:ext>
          </c:extLst>
        </c:ser>
        <c:dLbls>
          <c:showVal val="1"/>
        </c:dLbls>
        <c:gapWidth val="219"/>
        <c:overlap val="-27"/>
        <c:axId val="166904192"/>
        <c:axId val="166905728"/>
      </c:barChart>
      <c:catAx>
        <c:axId val="166904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905728"/>
        <c:crosses val="autoZero"/>
        <c:auto val="1"/>
        <c:lblAlgn val="ctr"/>
        <c:lblOffset val="100"/>
      </c:catAx>
      <c:valAx>
        <c:axId val="166905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9041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KADIN</a:t>
            </a:r>
            <a:r>
              <a:rPr lang="tr-TR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SPORCULARDA SAĞ VE SOL EL BAŞARI YÜZDELERİ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SAĞ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Sayfa1!$A$2:$A$3</c:f>
              <c:strCache>
                <c:ptCount val="2"/>
                <c:pt idx="0">
                  <c:v>BİRİNCİLİK</c:v>
                </c:pt>
                <c:pt idx="1">
                  <c:v>İKİNCİLİK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2C-1441-B59A-724613C7036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rgbClr val="F35A15"/>
            </a:solidFill>
            <a:ln>
              <a:noFill/>
            </a:ln>
            <a:effectLst/>
          </c:spPr>
          <c:cat>
            <c:strRef>
              <c:f>Sayfa1!$A$2:$A$3</c:f>
              <c:strCache>
                <c:ptCount val="2"/>
                <c:pt idx="0">
                  <c:v>BİRİNCİLİK</c:v>
                </c:pt>
                <c:pt idx="1">
                  <c:v>İKİNCİLİK</c:v>
                </c:pt>
              </c:strCache>
            </c:strRef>
          </c:cat>
          <c:val>
            <c:numRef>
              <c:f>Sayfa1!$C$2:$C$3</c:f>
              <c:numCache>
                <c:formatCode>General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2C-1441-B59A-724613C70361}"/>
            </c:ext>
          </c:extLst>
        </c:ser>
        <c:dLbls/>
        <c:gapWidth val="219"/>
        <c:overlap val="-27"/>
        <c:axId val="166273792"/>
        <c:axId val="166275328"/>
      </c:barChart>
      <c:catAx>
        <c:axId val="166273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275328"/>
        <c:crosses val="autoZero"/>
        <c:auto val="1"/>
        <c:lblAlgn val="ctr"/>
        <c:lblOffset val="100"/>
      </c:catAx>
      <c:valAx>
        <c:axId val="166275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273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ERKEK SPORCULARDA SAĞ VE SOL EL BAŞARI YÜZDELERİ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SAĞ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Sayfa1!$A$2:$A$3</c:f>
              <c:strCache>
                <c:ptCount val="2"/>
                <c:pt idx="0">
                  <c:v>BİRİNCİLİK</c:v>
                </c:pt>
                <c:pt idx="1">
                  <c:v>İKİNCİLİK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33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F1-E048-BE66-EB71777A5F3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rgbClr val="F35A15"/>
            </a:solidFill>
            <a:ln>
              <a:noFill/>
            </a:ln>
            <a:effectLst/>
          </c:spPr>
          <c:cat>
            <c:strRef>
              <c:f>Sayfa1!$A$2:$A$3</c:f>
              <c:strCache>
                <c:ptCount val="2"/>
                <c:pt idx="0">
                  <c:v>BİRİNCİLİK</c:v>
                </c:pt>
                <c:pt idx="1">
                  <c:v>İKİNCİLİK</c:v>
                </c:pt>
              </c:strCache>
            </c:strRef>
          </c:cat>
          <c:val>
            <c:numRef>
              <c:f>Sayfa1!$C$2:$C$3</c:f>
              <c:numCache>
                <c:formatCode>General</c:formatCode>
                <c:ptCount val="2"/>
                <c:pt idx="0">
                  <c:v>35</c:v>
                </c:pt>
                <c:pt idx="1">
                  <c:v>14.28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F1-E048-BE66-EB71777A5F3C}"/>
            </c:ext>
          </c:extLst>
        </c:ser>
        <c:dLbls/>
        <c:gapWidth val="219"/>
        <c:overlap val="-27"/>
        <c:axId val="166311808"/>
        <c:axId val="166313344"/>
      </c:barChart>
      <c:catAx>
        <c:axId val="166311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313344"/>
        <c:crosses val="autoZero"/>
        <c:auto val="1"/>
        <c:lblAlgn val="ctr"/>
        <c:lblOffset val="100"/>
      </c:catAx>
      <c:valAx>
        <c:axId val="166313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311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SOL ELİNİ KULLANAN SPORCULARIN</a:t>
            </a:r>
            <a:r>
              <a:rPr lang="tr-TR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CİNSİYETE GÖRE BAŞARI YÜZDELERİ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Sayfa1!$A$2:$A$3</c:f>
              <c:strCache>
                <c:ptCount val="2"/>
                <c:pt idx="0">
                  <c:v>BİRİNCİLİK</c:v>
                </c:pt>
                <c:pt idx="1">
                  <c:v>İKİNCİLİK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35</c:v>
                </c:pt>
                <c:pt idx="1">
                  <c:v>14.28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13-5940-A316-8C2BBAC997C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KADIN</c:v>
                </c:pt>
              </c:strCache>
            </c:strRef>
          </c:tx>
          <c:spPr>
            <a:solidFill>
              <a:srgbClr val="F35A15"/>
            </a:solidFill>
            <a:ln>
              <a:noFill/>
            </a:ln>
            <a:effectLst/>
          </c:spPr>
          <c:cat>
            <c:strRef>
              <c:f>Sayfa1!$A$2:$A$3</c:f>
              <c:strCache>
                <c:ptCount val="2"/>
                <c:pt idx="0">
                  <c:v>BİRİNCİLİK</c:v>
                </c:pt>
                <c:pt idx="1">
                  <c:v>İKİNCİLİK</c:v>
                </c:pt>
              </c:strCache>
            </c:strRef>
          </c:cat>
          <c:val>
            <c:numRef>
              <c:f>Sayfa1!$C$2:$C$3</c:f>
              <c:numCache>
                <c:formatCode>General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13-5940-A316-8C2BBAC997C3}"/>
            </c:ext>
          </c:extLst>
        </c:ser>
        <c:dLbls/>
        <c:gapWidth val="219"/>
        <c:overlap val="-27"/>
        <c:axId val="166355328"/>
        <c:axId val="166356864"/>
      </c:barChart>
      <c:catAx>
        <c:axId val="166355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356864"/>
        <c:crosses val="autoZero"/>
        <c:auto val="1"/>
        <c:lblAlgn val="ctr"/>
        <c:lblOffset val="100"/>
      </c:catAx>
      <c:valAx>
        <c:axId val="166356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355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roundedCorners val="1"/>
  <c:chart>
    <c:autoTitleDeleted val="1"/>
    <c:plotArea>
      <c:layout>
        <c:manualLayout>
          <c:layoutTarget val="inner"/>
          <c:xMode val="edge"/>
          <c:yMode val="edge"/>
          <c:x val="0.20858243869939244"/>
          <c:y val="6.1949924391824555E-2"/>
          <c:w val="0.71180952165404321"/>
          <c:h val="0.93510007920856475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Günlük yaşantınızda iş yaparken hangi elinizi kullanıyorsunuz? </c:v>
                </c:pt>
              </c:strCache>
            </c:strRef>
          </c:tx>
          <c:spPr>
            <a:solidFill>
              <a:srgbClr val="F35A15"/>
            </a:solidFill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rgbClr val="F35A1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Sağ</c:v>
                </c:pt>
                <c:pt idx="1">
                  <c:v>Sol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99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03-0641-B35A-D4E2053B8E3E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5.4755820781817897E-4"/>
          <c:w val="0.16495786182487659"/>
          <c:h val="0.22503962144795703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roundedCorners val="1"/>
  <c:chart>
    <c:autoTitleDeleted val="1"/>
    <c:plotArea>
      <c:layout>
        <c:manualLayout>
          <c:layoutTarget val="inner"/>
          <c:xMode val="edge"/>
          <c:yMode val="edge"/>
          <c:x val="0.20858243869939244"/>
          <c:y val="6.1949924391824555E-2"/>
          <c:w val="0.71180952165404321"/>
          <c:h val="0.93510007920856475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Günlük yaşantınızda iş yaparken hangi elinizi kullanıyorsunuz? </c:v>
                </c:pt>
              </c:strCache>
            </c:strRef>
          </c:tx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rgbClr val="F35A1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Sağ</c:v>
                </c:pt>
                <c:pt idx="1">
                  <c:v>Sol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99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3E-1D45-9B4F-BF78FC319C5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872686103660924E-3"/>
          <c:y val="5.4755820781817322E-4"/>
          <c:w val="7.6773215674448878E-2"/>
          <c:h val="0.14225403526592284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roundedCorners val="1"/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rgbClr val="864A7D"/>
            </a:solidFill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rgbClr val="F35A1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303829C-F081-4281-84D4-D6CF0F5D31D2}" type="PERCENTAGE">
                      <a:rPr lang="en-US" baseline="0"/>
                      <a:pPr/>
                      <a:t>[YÜZDE]</a:t>
                    </a:fld>
                    <a:endParaRPr lang="en-US" baseline="0"/>
                  </a:p>
                </c:rich>
              </c:tx>
              <c:dLblPos val="ctr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31548DF1-BD45-441B-8104-B2A64C7A813B}" type="PERCENTAGE">
                      <a:rPr lang="en-US" baseline="0"/>
                      <a:pPr/>
                      <a:t>[YÜZDE]</a:t>
                    </a:fld>
                    <a:endParaRPr lang="en-US" baseline="0"/>
                  </a:p>
                </c:rich>
              </c:tx>
              <c:dLblPos val="ctr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Val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Sayfa1!$B$2:$B$3</c:f>
              <c:numCache>
                <c:formatCode>0.00%</c:formatCode>
                <c:ptCount val="2"/>
                <c:pt idx="0">
                  <c:v>0.96700000000000008</c:v>
                </c:pt>
                <c:pt idx="1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BF-234E-8722-CD058625D20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2.6430294462215616E-4"/>
          <c:y val="1.9312914415107779E-3"/>
          <c:w val="9.1420241373003613E-2"/>
          <c:h val="0.13504726255985175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SAĞ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1666666666666675E-3"/>
                  <c:y val="0.593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388006448120034E-17"/>
                  <c:y val="0.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500000000000784E-3"/>
                  <c:y val="0.2656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833333333333342E-3"/>
                  <c:y val="0.39375000000000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BİRİNCİLİK</c:v>
                </c:pt>
                <c:pt idx="1">
                  <c:v>İKİNCİLİK</c:v>
                </c:pt>
                <c:pt idx="2">
                  <c:v>ÜÇÜNCÜLÜK</c:v>
                </c:pt>
                <c:pt idx="3">
                  <c:v>DERECE ALMAMIŞ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36</c:v>
                </c:pt>
                <c:pt idx="1">
                  <c:v>15</c:v>
                </c:pt>
                <c:pt idx="2">
                  <c:v>16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9C-144B-BCFF-1BA90D315AC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rgbClr val="F35A1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1666666666666675E-3"/>
                  <c:y val="0.646875000000000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284375000000000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666666666665894E-3"/>
                  <c:y val="0.3750000000000000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833333333333342E-3"/>
                  <c:y val="0.303125000000000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BİRİNCİLİK</c:v>
                </c:pt>
                <c:pt idx="1">
                  <c:v>İKİNCİLİK</c:v>
                </c:pt>
                <c:pt idx="2">
                  <c:v>ÜÇÜNCÜLÜK</c:v>
                </c:pt>
                <c:pt idx="3">
                  <c:v>DERECE ALMAMIŞ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39</c:v>
                </c:pt>
                <c:pt idx="1">
                  <c:v>17</c:v>
                </c:pt>
                <c:pt idx="2">
                  <c:v>22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9C-144B-BCFF-1BA90D315ACB}"/>
            </c:ext>
          </c:extLst>
        </c:ser>
        <c:dLbls/>
        <c:shape val="box"/>
        <c:axId val="166949632"/>
        <c:axId val="166951168"/>
        <c:axId val="0"/>
      </c:bar3DChart>
      <c:catAx>
        <c:axId val="166949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951168"/>
        <c:crosses val="autoZero"/>
        <c:auto val="1"/>
        <c:lblAlgn val="ctr"/>
        <c:lblOffset val="100"/>
      </c:catAx>
      <c:valAx>
        <c:axId val="166951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94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559711286091"/>
          <c:y val="0.91949704724409465"/>
          <c:w val="0.36803805774278214"/>
          <c:h val="6.175295275590551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10 M MESAFEDEN 120 CM BÜYÜK HEDEFE İSABETLİ OK ATIŞI</a:t>
            </a:r>
          </a:p>
        </c:rich>
      </c:tx>
      <c:spPr>
        <a:noFill/>
        <a:ln w="28575">
          <a:solidFill>
            <a:srgbClr val="F35A15"/>
          </a:solidFill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SAĞ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4 OK </c:v>
                </c:pt>
                <c:pt idx="1">
                  <c:v>5 OK</c:v>
                </c:pt>
                <c:pt idx="2">
                  <c:v>6 OK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8.08</c:v>
                </c:pt>
                <c:pt idx="1">
                  <c:v>10.1</c:v>
                </c:pt>
                <c:pt idx="2">
                  <c:v>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8E-B842-9139-1FFA999013E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rgbClr val="F35A15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4 OK </c:v>
                </c:pt>
                <c:pt idx="1">
                  <c:v>5 OK</c:v>
                </c:pt>
                <c:pt idx="2">
                  <c:v>6 OK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9.09</c:v>
                </c:pt>
                <c:pt idx="1">
                  <c:v>13.629999999999999</c:v>
                </c:pt>
                <c:pt idx="2">
                  <c:v>86.36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8E-B842-9139-1FFA999013E4}"/>
            </c:ext>
          </c:extLst>
        </c:ser>
        <c:dLbls>
          <c:showVal val="1"/>
        </c:dLbls>
        <c:gapWidth val="100"/>
        <c:overlap val="-24"/>
        <c:axId val="166793600"/>
        <c:axId val="166795136"/>
      </c:barChart>
      <c:catAx>
        <c:axId val="166793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795136"/>
        <c:crosses val="autoZero"/>
        <c:auto val="1"/>
        <c:lblAlgn val="ctr"/>
        <c:lblOffset val="100"/>
      </c:catAx>
      <c:valAx>
        <c:axId val="166795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79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0.84784</cdr:x>
      <cdr:y>0.74086</cdr:y>
    </cdr:from>
    <cdr:to>
      <cdr:x>0.9348</cdr:x>
      <cdr:y>0.79643</cdr:y>
    </cdr:to>
    <cdr:sp macro="" textlink="">
      <cdr:nvSpPr>
        <cdr:cNvPr id="3" name="Dikdörtgen 2"/>
        <cdr:cNvSpPr/>
      </cdr:nvSpPr>
      <cdr:spPr>
        <a:xfrm xmlns:a="http://schemas.openxmlformats.org/drawingml/2006/main">
          <a:off x="5616624" y="2880320"/>
          <a:ext cx="576064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100" dirty="0">
              <a:solidFill>
                <a:schemeClr val="tx1"/>
              </a:solidFill>
            </a:rPr>
            <a:t>SAĞ</a:t>
          </a:r>
        </a:p>
      </cdr:txBody>
    </cdr:sp>
  </cdr:relSizeAnchor>
  <cdr:relSizeAnchor xmlns:cdr="http://schemas.openxmlformats.org/drawingml/2006/chartDrawing">
    <cdr:from>
      <cdr:x>0.84784</cdr:x>
      <cdr:y>0.81495</cdr:y>
    </cdr:from>
    <cdr:to>
      <cdr:x>0.9348</cdr:x>
      <cdr:y>0.87051</cdr:y>
    </cdr:to>
    <cdr:sp macro="" textlink="">
      <cdr:nvSpPr>
        <cdr:cNvPr id="4" name="Dikdörtgen 3"/>
        <cdr:cNvSpPr/>
      </cdr:nvSpPr>
      <cdr:spPr>
        <a:xfrm xmlns:a="http://schemas.openxmlformats.org/drawingml/2006/main">
          <a:off x="5616624" y="3168352"/>
          <a:ext cx="576064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35A15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100" dirty="0">
              <a:solidFill>
                <a:schemeClr val="tx1"/>
              </a:solidFill>
            </a:rPr>
            <a:t>SOL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xmlns="" id="{8066E4DD-9D64-554F-ADEB-E961A9B0101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628800"/>
          <a:ext cx="7200800" cy="475252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7014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3158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693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9119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41666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552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058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599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689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1702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113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56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22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827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584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412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3637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75856" y="188640"/>
            <a:ext cx="565328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BAŞARI   ELİMİZDE</a:t>
            </a:r>
          </a:p>
          <a:p>
            <a:pPr algn="ctr"/>
            <a:r>
              <a:rPr lang="tr-TR" sz="48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AMA</a:t>
            </a:r>
          </a:p>
          <a:p>
            <a:pPr algn="ctr"/>
            <a:r>
              <a:rPr lang="tr-TR" sz="48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HANGİ ELİMİZDE ?</a:t>
            </a:r>
            <a:r>
              <a:rPr lang="tr-TR" sz="48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8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800" dirty="0">
              <a:solidFill>
                <a:srgbClr val="F35A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4400" dirty="0"/>
          </a:p>
          <a:p>
            <a:pPr algn="ctr"/>
            <a:endParaRPr lang="tr-T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Alt Başlık"/>
          <p:cNvSpPr txBox="1">
            <a:spLocks/>
          </p:cNvSpPr>
          <p:nvPr/>
        </p:nvSpPr>
        <p:spPr>
          <a:xfrm>
            <a:off x="3707904" y="3356992"/>
            <a:ext cx="4388024" cy="2345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Billur Irmak ÖNAL 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Umut BAYTAR</a:t>
            </a:r>
          </a:p>
          <a:p>
            <a:pPr marL="0" indent="0">
              <a:buNone/>
            </a:pPr>
            <a:r>
              <a:rPr lang="tr-TR" sz="2800" dirty="0"/>
              <a:t>         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4" r="77040" b="60668"/>
          <a:stretch/>
        </p:blipFill>
        <p:spPr>
          <a:xfrm>
            <a:off x="-35349" y="3501008"/>
            <a:ext cx="3167189" cy="337131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69" r="61025" b="23817"/>
          <a:stretch/>
        </p:blipFill>
        <p:spPr>
          <a:xfrm>
            <a:off x="-48586" y="-171400"/>
            <a:ext cx="3180426" cy="3672408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0824803"/>
              </p:ext>
            </p:extLst>
          </p:nvPr>
        </p:nvGraphicFramePr>
        <p:xfrm>
          <a:off x="3563888" y="3614252"/>
          <a:ext cx="3384376" cy="792088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tr-TR" sz="2400" baseline="0" dirty="0">
                        <a:solidFill>
                          <a:srgbClr val="F35A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3108997"/>
              </p:ext>
            </p:extLst>
          </p:nvPr>
        </p:nvGraphicFramePr>
        <p:xfrm>
          <a:off x="3563888" y="4509120"/>
          <a:ext cx="3384376" cy="792088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tr-TR" sz="2400" baseline="0" dirty="0">
                        <a:solidFill>
                          <a:srgbClr val="F35A1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822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5110625"/>
              </p:ext>
            </p:extLst>
          </p:nvPr>
        </p:nvGraphicFramePr>
        <p:xfrm>
          <a:off x="467544" y="1700808"/>
          <a:ext cx="6768752" cy="3456384"/>
        </p:xfrm>
        <a:graphic>
          <a:graphicData uri="http://schemas.openxmlformats.org/drawingml/2006/table">
            <a:tbl>
              <a:tblPr/>
              <a:tblGrid>
                <a:gridCol w="676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8754" y="1844824"/>
            <a:ext cx="6444208" cy="4320480"/>
          </a:xfrm>
        </p:spPr>
        <p:txBody>
          <a:bodyPr>
            <a:noAutofit/>
          </a:bodyPr>
          <a:lstStyle/>
          <a:p>
            <a:pPr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El kullanımının belirginleştiği dönemden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itibaren ailede başlayan, okulda devam eden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eğitim sürecinde, çocukların farklı bir el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kullanımına sahip olduklarını anlamaları ve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çoğu günlük kullanım ürünlerinde yaşadıkları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zorluklar dikkat çekmektedir (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Boratav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Gürdal,  2017 ).</a:t>
            </a:r>
          </a:p>
          <a:p>
            <a:pPr marL="0" indent="0" algn="just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835696" y="836712"/>
            <a:ext cx="3990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J E   Ö Z E T İ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163435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7534670"/>
              </p:ext>
            </p:extLst>
          </p:nvPr>
        </p:nvGraphicFramePr>
        <p:xfrm>
          <a:off x="683568" y="1772816"/>
          <a:ext cx="6480720" cy="3321079"/>
        </p:xfrm>
        <a:graphic>
          <a:graphicData uri="http://schemas.openxmlformats.org/drawingml/2006/table">
            <a:tbl>
              <a:tblPr/>
              <a:tblGrid>
                <a:gridCol w="6480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21079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2060848"/>
            <a:ext cx="8282881" cy="3880773"/>
          </a:xfrm>
        </p:spPr>
        <p:txBody>
          <a:bodyPr>
            <a:normAutofit/>
          </a:bodyPr>
          <a:lstStyle/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İlerleyen dönemlerde bu durum farklılığı</a:t>
            </a:r>
          </a:p>
          <a:p>
            <a:pPr marL="0" indent="0" algn="just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kabullenme ve ürünlerin sol el kullanımına</a:t>
            </a:r>
          </a:p>
          <a:p>
            <a:pPr marL="0" indent="0" algn="just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uygun olup olmamasına bağlı olarak ürünü</a:t>
            </a:r>
          </a:p>
          <a:p>
            <a:pPr marL="0" indent="0" algn="just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tercih etmek ya da etmemek yönünde</a:t>
            </a:r>
          </a:p>
          <a:p>
            <a:pPr marL="0" indent="0" algn="just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şekillenmektedir (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Boratav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Gürdal,  2017 ).</a:t>
            </a:r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835696" y="908720"/>
            <a:ext cx="3990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J E   Ö Z E T İ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59830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67544" y="1011316"/>
            <a:ext cx="8113106" cy="5843637"/>
          </a:xfrm>
        </p:spPr>
        <p:txBody>
          <a:bodyPr>
            <a:normAutofit/>
          </a:bodyPr>
          <a:lstStyle/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Projemizde okçuluk sporu ile uğraşan kişilerin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başarısına sağ el kullanımının ya da sol el kullanımının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etkisi olup olmadığını araştırdık. </a:t>
            </a:r>
          </a:p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Ankara’daki profesyonel okçuluk kulüplerinde sporcu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olan kişiler için , bir anket çalışması oluşturduk. </a:t>
            </a:r>
          </a:p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Kendi sorularımızla hazırladığımız 7 soruluk anketimiz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122 sporcu tarafından yanıtlandı.</a:t>
            </a:r>
          </a:p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Anket sonuçlarımızın analizlerini yaparak, sağ ya da sol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el kullanımı arasında  bir fark olup olmadığını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gözlemlemeye ve bunu verilerle ortaya koymaya çalıştık.</a:t>
            </a:r>
          </a:p>
          <a:p>
            <a:endParaRPr lang="tr-TR" sz="2400" dirty="0"/>
          </a:p>
        </p:txBody>
      </p:sp>
      <p:sp>
        <p:nvSpPr>
          <p:cNvPr id="2" name="Dikdörtgen 1"/>
          <p:cNvSpPr/>
          <p:nvPr/>
        </p:nvSpPr>
        <p:spPr>
          <a:xfrm>
            <a:off x="1909767" y="404664"/>
            <a:ext cx="3762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0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J E   Ö Z E T İ</a:t>
            </a:r>
            <a:endParaRPr lang="tr-TR" sz="30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2279197"/>
              </p:ext>
            </p:extLst>
          </p:nvPr>
        </p:nvGraphicFramePr>
        <p:xfrm>
          <a:off x="395536" y="958662"/>
          <a:ext cx="7632848" cy="4846602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46602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Metin kutusu"/>
          <p:cNvSpPr txBox="1">
            <a:spLocks noGrp="1"/>
          </p:cNvSpPr>
          <p:nvPr>
            <p:ph type="title"/>
          </p:nvPr>
        </p:nvSpPr>
        <p:spPr>
          <a:xfrm>
            <a:off x="755576" y="1484784"/>
            <a:ext cx="634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Cinsiyetiniz nedir ?</a:t>
            </a:r>
          </a:p>
        </p:txBody>
      </p:sp>
      <p:graphicFrame>
        <p:nvGraphicFramePr>
          <p:cNvPr id="8" name="3 Grafik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1525519"/>
              </p:ext>
            </p:extLst>
          </p:nvPr>
        </p:nvGraphicFramePr>
        <p:xfrm>
          <a:off x="721998" y="2132856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>
          <a:xfrm>
            <a:off x="971600" y="909907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 K E T  S O R U L A R I M I Z</a:t>
            </a:r>
          </a:p>
        </p:txBody>
      </p:sp>
    </p:spTree>
    <p:extLst>
      <p:ext uri="{BB962C8B-B14F-4D97-AF65-F5344CB8AC3E}">
        <p14:creationId xmlns:p14="http://schemas.microsoft.com/office/powerpoint/2010/main" xmlns="" val="388491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İçerik Yer Tutucusu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68668547"/>
              </p:ext>
            </p:extLst>
          </p:nvPr>
        </p:nvGraphicFramePr>
        <p:xfrm>
          <a:off x="251520" y="1484784"/>
          <a:ext cx="3663752" cy="419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ik 16"/>
          <p:cNvGraphicFramePr/>
          <p:nvPr>
            <p:extLst>
              <p:ext uri="{D42A27DB-BD31-4B8C-83A1-F6EECF244321}">
                <p14:modId xmlns:p14="http://schemas.microsoft.com/office/powerpoint/2010/main" xmlns="" val="3254187533"/>
              </p:ext>
            </p:extLst>
          </p:nvPr>
        </p:nvGraphicFramePr>
        <p:xfrm>
          <a:off x="3923928" y="1484784"/>
          <a:ext cx="38884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807788"/>
              </p:ext>
            </p:extLst>
          </p:nvPr>
        </p:nvGraphicFramePr>
        <p:xfrm>
          <a:off x="4067944" y="1412776"/>
          <a:ext cx="3642253" cy="4218317"/>
        </p:xfrm>
        <a:graphic>
          <a:graphicData uri="http://schemas.openxmlformats.org/drawingml/2006/table">
            <a:tbl>
              <a:tblPr/>
              <a:tblGrid>
                <a:gridCol w="3642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18317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7030A0"/>
                      </a:solidFill>
                      <a:prstDash val="solid"/>
                    </a:lnL>
                    <a:lnR w="38100" cmpd="sng">
                      <a:solidFill>
                        <a:srgbClr val="7030A0"/>
                      </a:solidFill>
                      <a:prstDash val="solid"/>
                    </a:lnR>
                    <a:lnT w="38100" cmpd="sng">
                      <a:solidFill>
                        <a:srgbClr val="7030A0"/>
                      </a:solidFill>
                      <a:prstDash val="solid"/>
                    </a:lnT>
                    <a:lnB w="381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867641"/>
              </p:ext>
            </p:extLst>
          </p:nvPr>
        </p:nvGraphicFramePr>
        <p:xfrm>
          <a:off x="251520" y="1412776"/>
          <a:ext cx="3642253" cy="4218317"/>
        </p:xfrm>
        <a:graphic>
          <a:graphicData uri="http://schemas.openxmlformats.org/drawingml/2006/table">
            <a:tbl>
              <a:tblPr/>
              <a:tblGrid>
                <a:gridCol w="3642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18317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7030A0"/>
                      </a:solidFill>
                      <a:prstDash val="solid"/>
                    </a:lnL>
                    <a:lnR w="38100" cmpd="sng">
                      <a:solidFill>
                        <a:srgbClr val="7030A0"/>
                      </a:solidFill>
                      <a:prstDash val="solid"/>
                    </a:lnR>
                    <a:lnT w="38100" cmpd="sng">
                      <a:solidFill>
                        <a:srgbClr val="7030A0"/>
                      </a:solidFill>
                      <a:prstDash val="solid"/>
                    </a:lnT>
                    <a:lnB w="381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820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2306070"/>
              </p:ext>
            </p:extLst>
          </p:nvPr>
        </p:nvGraphicFramePr>
        <p:xfrm>
          <a:off x="611560" y="1052736"/>
          <a:ext cx="6346453" cy="498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7976429"/>
              </p:ext>
            </p:extLst>
          </p:nvPr>
        </p:nvGraphicFramePr>
        <p:xfrm>
          <a:off x="251520" y="836712"/>
          <a:ext cx="7272808" cy="5184576"/>
        </p:xfrm>
        <a:graphic>
          <a:graphicData uri="http://schemas.openxmlformats.org/drawingml/2006/table">
            <a:tbl>
              <a:tblPr/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4576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7030A0"/>
                      </a:solidFill>
                      <a:prstDash val="solid"/>
                    </a:lnL>
                    <a:lnR w="38100" cmpd="sng">
                      <a:solidFill>
                        <a:srgbClr val="7030A0"/>
                      </a:solidFill>
                      <a:prstDash val="solid"/>
                    </a:lnR>
                    <a:lnT w="38100" cmpd="sng">
                      <a:solidFill>
                        <a:srgbClr val="7030A0"/>
                      </a:solidFill>
                      <a:prstDash val="solid"/>
                    </a:lnT>
                    <a:lnB w="381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174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afik"/>
          <p:cNvGraphicFramePr/>
          <p:nvPr>
            <p:extLst>
              <p:ext uri="{D42A27DB-BD31-4B8C-83A1-F6EECF244321}">
                <p14:modId xmlns:p14="http://schemas.microsoft.com/office/powerpoint/2010/main" xmlns="" val="3795833718"/>
              </p:ext>
            </p:extLst>
          </p:nvPr>
        </p:nvGraphicFramePr>
        <p:xfrm>
          <a:off x="683567" y="1844824"/>
          <a:ext cx="649172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6 Metin kutusu"/>
          <p:cNvSpPr txBox="1">
            <a:spLocks noGrp="1"/>
          </p:cNvSpPr>
          <p:nvPr>
            <p:ph type="title"/>
          </p:nvPr>
        </p:nvSpPr>
        <p:spPr>
          <a:xfrm>
            <a:off x="755576" y="836712"/>
            <a:ext cx="6347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Günlük yaşamınızda iş yaparken hangi elinizi kullanıyorsunuz?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1976761"/>
              </p:ext>
            </p:extLst>
          </p:nvPr>
        </p:nvGraphicFramePr>
        <p:xfrm>
          <a:off x="683568" y="1844825"/>
          <a:ext cx="6480720" cy="3960440"/>
        </p:xfrm>
        <a:graphic>
          <a:graphicData uri="http://schemas.openxmlformats.org/drawingml/2006/table">
            <a:tbl>
              <a:tblPr/>
              <a:tblGrid>
                <a:gridCol w="6480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7030A0"/>
                      </a:solidFill>
                      <a:prstDash val="solid"/>
                    </a:lnL>
                    <a:lnR w="38100" cmpd="sng">
                      <a:solidFill>
                        <a:srgbClr val="7030A0"/>
                      </a:solidFill>
                      <a:prstDash val="solid"/>
                    </a:lnR>
                    <a:lnT w="38100" cmpd="sng">
                      <a:solidFill>
                        <a:srgbClr val="7030A0"/>
                      </a:solidFill>
                      <a:prstDash val="solid"/>
                    </a:lnT>
                    <a:lnB w="381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0617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afik"/>
          <p:cNvGraphicFramePr/>
          <p:nvPr>
            <p:extLst>
              <p:ext uri="{D42A27DB-BD31-4B8C-83A1-F6EECF244321}">
                <p14:modId xmlns:p14="http://schemas.microsoft.com/office/powerpoint/2010/main" xmlns="" val="3836463600"/>
              </p:ext>
            </p:extLst>
          </p:nvPr>
        </p:nvGraphicFramePr>
        <p:xfrm>
          <a:off x="971600" y="2060848"/>
          <a:ext cx="60486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941987"/>
              </p:ext>
            </p:extLst>
          </p:nvPr>
        </p:nvGraphicFramePr>
        <p:xfrm>
          <a:off x="971600" y="2060849"/>
          <a:ext cx="6059681" cy="3528392"/>
        </p:xfrm>
        <a:graphic>
          <a:graphicData uri="http://schemas.openxmlformats.org/drawingml/2006/table">
            <a:tbl>
              <a:tblPr/>
              <a:tblGrid>
                <a:gridCol w="6059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28392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7030A0"/>
                      </a:solidFill>
                      <a:prstDash val="solid"/>
                    </a:lnL>
                    <a:lnR w="38100" cmpd="sng">
                      <a:solidFill>
                        <a:srgbClr val="7030A0"/>
                      </a:solidFill>
                      <a:prstDash val="solid"/>
                    </a:lnR>
                    <a:lnT w="38100" cmpd="sng">
                      <a:solidFill>
                        <a:srgbClr val="7030A0"/>
                      </a:solidFill>
                      <a:prstDash val="solid"/>
                    </a:lnT>
                    <a:lnB w="381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6 Metin kutusu"/>
          <p:cNvSpPr txBox="1">
            <a:spLocks noGrp="1"/>
          </p:cNvSpPr>
          <p:nvPr>
            <p:ph type="title"/>
          </p:nvPr>
        </p:nvSpPr>
        <p:spPr>
          <a:xfrm>
            <a:off x="683568" y="836712"/>
            <a:ext cx="6347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Okçuluk sporu yaparken hangi elinizle atış yapıyorsunuz?</a:t>
            </a:r>
          </a:p>
        </p:txBody>
      </p:sp>
    </p:spTree>
    <p:extLst>
      <p:ext uri="{BB962C8B-B14F-4D97-AF65-F5344CB8AC3E}">
        <p14:creationId xmlns:p14="http://schemas.microsoft.com/office/powerpoint/2010/main" xmlns="" val="337604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1920207"/>
              </p:ext>
            </p:extLst>
          </p:nvPr>
        </p:nvGraphicFramePr>
        <p:xfrm>
          <a:off x="539552" y="1916832"/>
          <a:ext cx="6473632" cy="371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7 Metin kutusu"/>
          <p:cNvSpPr txBox="1"/>
          <p:nvPr/>
        </p:nvSpPr>
        <p:spPr>
          <a:xfrm>
            <a:off x="251520" y="404664"/>
            <a:ext cx="7820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4. Herhangi bir yarışmaya (bireysel) katıldınız mı?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2581831"/>
              </p:ext>
            </p:extLst>
          </p:nvPr>
        </p:nvGraphicFramePr>
        <p:xfrm>
          <a:off x="539552" y="1916832"/>
          <a:ext cx="6480720" cy="3744416"/>
        </p:xfrm>
        <a:graphic>
          <a:graphicData uri="http://schemas.openxmlformats.org/drawingml/2006/table">
            <a:tbl>
              <a:tblPr/>
              <a:tblGrid>
                <a:gridCol w="6480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7030A0"/>
                      </a:solidFill>
                      <a:prstDash val="solid"/>
                    </a:lnL>
                    <a:lnR w="38100" cmpd="sng">
                      <a:solidFill>
                        <a:srgbClr val="7030A0"/>
                      </a:solidFill>
                      <a:prstDash val="solid"/>
                    </a:lnR>
                    <a:lnT w="38100" cmpd="sng">
                      <a:solidFill>
                        <a:srgbClr val="7030A0"/>
                      </a:solidFill>
                      <a:prstDash val="solid"/>
                    </a:lnT>
                    <a:lnB w="381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309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179512" y="114074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5. Herhangi bir yarışmaya katıldıysanız kaçıncı oldunuz?</a:t>
            </a: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0071" y="480346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 K E T  S O R U L A R I M I Z</a:t>
            </a: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xmlns="" val="472611246"/>
              </p:ext>
            </p:extLst>
          </p:nvPr>
        </p:nvGraphicFramePr>
        <p:xfrm>
          <a:off x="755576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9773433"/>
              </p:ext>
            </p:extLst>
          </p:nvPr>
        </p:nvGraphicFramePr>
        <p:xfrm>
          <a:off x="539552" y="1952714"/>
          <a:ext cx="6691239" cy="4140581"/>
        </p:xfrm>
        <a:graphic>
          <a:graphicData uri="http://schemas.openxmlformats.org/drawingml/2006/table">
            <a:tbl>
              <a:tblPr/>
              <a:tblGrid>
                <a:gridCol w="6691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40581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7030A0"/>
                      </a:solidFill>
                      <a:prstDash val="solid"/>
                    </a:lnL>
                    <a:lnR w="38100" cmpd="sng">
                      <a:solidFill>
                        <a:srgbClr val="7030A0"/>
                      </a:solidFill>
                      <a:prstDash val="solid"/>
                    </a:lnR>
                    <a:lnT w="38100" cmpd="sng">
                      <a:solidFill>
                        <a:srgbClr val="7030A0"/>
                      </a:solidFill>
                      <a:prstDash val="solid"/>
                    </a:lnT>
                    <a:lnB w="381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 D E N   B U   P R O J E ?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840" y="1137072"/>
            <a:ext cx="5273392" cy="527339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1397479" y="1121434"/>
          <a:ext cx="5270740" cy="5322498"/>
        </p:xfrm>
        <a:graphic>
          <a:graphicData uri="http://schemas.openxmlformats.org/drawingml/2006/table">
            <a:tbl>
              <a:tblPr/>
              <a:tblGrid>
                <a:gridCol w="5270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2249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57150" cmpd="sng">
                      <a:solidFill>
                        <a:srgbClr val="F73829"/>
                      </a:solidFill>
                      <a:prstDash val="solid"/>
                    </a:lnL>
                    <a:lnR w="57150" cmpd="sng">
                      <a:solidFill>
                        <a:srgbClr val="F73829"/>
                      </a:solidFill>
                      <a:prstDash val="solid"/>
                    </a:lnR>
                    <a:lnT w="57150" cmpd="sng">
                      <a:solidFill>
                        <a:srgbClr val="F73829"/>
                      </a:solidFill>
                      <a:prstDash val="solid"/>
                    </a:lnT>
                    <a:lnB w="5715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314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81139836"/>
              </p:ext>
            </p:extLst>
          </p:nvPr>
        </p:nvGraphicFramePr>
        <p:xfrm>
          <a:off x="473097" y="2348880"/>
          <a:ext cx="6624638" cy="388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Unvan 1"/>
          <p:cNvSpPr txBox="1">
            <a:spLocks/>
          </p:cNvSpPr>
          <p:nvPr/>
        </p:nvSpPr>
        <p:spPr>
          <a:xfrm>
            <a:off x="683568" y="377644"/>
            <a:ext cx="6419721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 K E T  S O R U L A R I M I Z</a:t>
            </a:r>
          </a:p>
        </p:txBody>
      </p:sp>
      <p:sp>
        <p:nvSpPr>
          <p:cNvPr id="15" name="8 Metin kutusu"/>
          <p:cNvSpPr txBox="1"/>
          <p:nvPr/>
        </p:nvSpPr>
        <p:spPr>
          <a:xfrm>
            <a:off x="0" y="105273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6. Büyük hedefe (120 cm) kısa mesafeden (10 m)  atış yaptığınızda 6 oktan kaç tanesini isabet ettiriyorsunuz ?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806619"/>
              </p:ext>
            </p:extLst>
          </p:nvPr>
        </p:nvGraphicFramePr>
        <p:xfrm>
          <a:off x="467544" y="2060848"/>
          <a:ext cx="6768752" cy="4176464"/>
        </p:xfrm>
        <a:graphic>
          <a:graphicData uri="http://schemas.openxmlformats.org/drawingml/2006/table">
            <a:tbl>
              <a:tblPr/>
              <a:tblGrid>
                <a:gridCol w="676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76464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7030A0"/>
                      </a:solidFill>
                      <a:prstDash val="solid"/>
                    </a:lnL>
                    <a:lnR w="38100" cmpd="sng">
                      <a:solidFill>
                        <a:srgbClr val="7030A0"/>
                      </a:solidFill>
                      <a:prstDash val="solid"/>
                    </a:lnR>
                    <a:lnT w="38100" cmpd="sng">
                      <a:solidFill>
                        <a:srgbClr val="7030A0"/>
                      </a:solidFill>
                      <a:prstDash val="solid"/>
                    </a:lnT>
                    <a:lnB w="38100" cmpd="sng">
                      <a:solidFill>
                        <a:srgbClr val="703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5940152" y="5373216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>
                <a:solidFill>
                  <a:schemeClr val="tx1"/>
                </a:solidFill>
              </a:rPr>
              <a:t>SAĞ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940152" y="5661248"/>
            <a:ext cx="576064" cy="216024"/>
          </a:xfrm>
          <a:prstGeom prst="rect">
            <a:avLst/>
          </a:prstGeom>
          <a:solidFill>
            <a:srgbClr val="F35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>
                <a:solidFill>
                  <a:schemeClr val="tx1"/>
                </a:solidFill>
              </a:rPr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xmlns="" val="599137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4946141"/>
              </p:ext>
            </p:extLst>
          </p:nvPr>
        </p:nvGraphicFramePr>
        <p:xfrm>
          <a:off x="323528" y="1412776"/>
          <a:ext cx="74888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8 Metin kutusu"/>
          <p:cNvSpPr txBox="1"/>
          <p:nvPr/>
        </p:nvSpPr>
        <p:spPr>
          <a:xfrm>
            <a:off x="20250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7. Büyük hedefe (120 cm) uzun mesafeden (50-70 m)  atış yaptığınızda 6 oktan kaç tanesini isabet ettiriyorsunuz ?</a:t>
            </a:r>
          </a:p>
        </p:txBody>
      </p:sp>
    </p:spTree>
    <p:extLst>
      <p:ext uri="{BB962C8B-B14F-4D97-AF65-F5344CB8AC3E}">
        <p14:creationId xmlns:p14="http://schemas.microsoft.com/office/powerpoint/2010/main" xmlns="" val="1955934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010321"/>
              </p:ext>
            </p:extLst>
          </p:nvPr>
        </p:nvGraphicFramePr>
        <p:xfrm>
          <a:off x="718436" y="1844824"/>
          <a:ext cx="6805891" cy="3960440"/>
        </p:xfrm>
        <a:graphic>
          <a:graphicData uri="http://schemas.openxmlformats.org/drawingml/2006/table">
            <a:tbl>
              <a:tblPr/>
              <a:tblGrid>
                <a:gridCol w="6805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157124" y="1700808"/>
            <a:ext cx="6223188" cy="3880773"/>
          </a:xfrm>
        </p:spPr>
        <p:txBody>
          <a:bodyPr>
            <a:normAutofit lnSpcReduction="10000"/>
          </a:bodyPr>
          <a:lstStyle/>
          <a:p>
            <a:pPr algn="just"/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Yapılan anket sorularının yüzdelik hesaplamaları sonucu sol el kullanımının sağ el  kullanımına göre okçuluk sporunda anlamlı bir farklılık yarattığı görülmüştür. </a:t>
            </a: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Yapılan anket yüzdelik hesaplamaları sonucu sol elini kullanan okçular arasında kadınların erkeklere oranla başarılı olduğu görülmüştür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683568" y="83671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 N U Ç</a:t>
            </a:r>
          </a:p>
        </p:txBody>
      </p:sp>
    </p:spTree>
    <p:extLst>
      <p:ext uri="{BB962C8B-B14F-4D97-AF65-F5344CB8AC3E}">
        <p14:creationId xmlns:p14="http://schemas.microsoft.com/office/powerpoint/2010/main" xmlns="" val="2835114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195538"/>
              </p:ext>
            </p:extLst>
          </p:nvPr>
        </p:nvGraphicFramePr>
        <p:xfrm>
          <a:off x="179512" y="1412776"/>
          <a:ext cx="7848872" cy="3888432"/>
        </p:xfrm>
        <a:graphic>
          <a:graphicData uri="http://schemas.openxmlformats.org/drawingml/2006/table">
            <a:tbl>
              <a:tblPr/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88432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28800"/>
            <a:ext cx="7490794" cy="5328592"/>
          </a:xfrm>
        </p:spPr>
        <p:txBody>
          <a:bodyPr>
            <a:normAutofit/>
          </a:bodyPr>
          <a:lstStyle/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Yapılan literatür taramalarında birçok spor dalında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 basketbol, voleybol , hentbol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) dominant el ile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başarı arasındaki ilişkinin incelendiği fakat okçuluk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sporu ile ilgili böyle bir çalışma olmadığı görülmüştür.</a:t>
            </a: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Yapılan literatür taramalarında hayvanların baskın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pençe, pati kullanımıyla ilgili çalışmaların bulunduğu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görülmüştür.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683568" y="620688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 N U Ç</a:t>
            </a:r>
          </a:p>
        </p:txBody>
      </p:sp>
    </p:spTree>
    <p:extLst>
      <p:ext uri="{BB962C8B-B14F-4D97-AF65-F5344CB8AC3E}">
        <p14:creationId xmlns:p14="http://schemas.microsoft.com/office/powerpoint/2010/main" xmlns="" val="361700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347713" cy="13208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 N E R İ L E 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8" y="1196752"/>
            <a:ext cx="7274769" cy="4844611"/>
          </a:xfrm>
        </p:spPr>
        <p:txBody>
          <a:bodyPr>
            <a:normAutofit/>
          </a:bodyPr>
          <a:lstStyle/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Başarıyı arttırmak için kulüpler okçuluk </a:t>
            </a:r>
          </a:p>
          <a:p>
            <a:pPr marL="0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sporunda sol elini kullanan sporcuları, bu </a:t>
            </a:r>
          </a:p>
          <a:p>
            <a:pPr marL="0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spora daha fazla teşvik edebilirler.</a:t>
            </a: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Antrenörlere , proje çalışmamızın </a:t>
            </a:r>
          </a:p>
          <a:p>
            <a:pPr marL="0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sonucuna dayanarak hizmet içi </a:t>
            </a:r>
          </a:p>
          <a:p>
            <a:pPr marL="0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eğitim verilerek okçuluk sporunda sol el </a:t>
            </a:r>
          </a:p>
          <a:p>
            <a:pPr marL="0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kullanımı hakkında farkındalıkları arttırılabilir.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2889115"/>
              </p:ext>
            </p:extLst>
          </p:nvPr>
        </p:nvGraphicFramePr>
        <p:xfrm>
          <a:off x="251520" y="1124744"/>
          <a:ext cx="8064896" cy="4104456"/>
        </p:xfrm>
        <a:graphic>
          <a:graphicData uri="http://schemas.openxmlformats.org/drawingml/2006/table">
            <a:tbl>
              <a:tblPr/>
              <a:tblGrid>
                <a:gridCol w="806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877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 N E R İ L E R </a:t>
            </a:r>
            <a:endParaRPr lang="tr-TR" sz="3200" dirty="0">
              <a:solidFill>
                <a:srgbClr val="F35A15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8248919"/>
              </p:ext>
            </p:extLst>
          </p:nvPr>
        </p:nvGraphicFramePr>
        <p:xfrm>
          <a:off x="628362" y="1772816"/>
          <a:ext cx="6624736" cy="2592288"/>
        </p:xfrm>
        <a:graphic>
          <a:graphicData uri="http://schemas.openxmlformats.org/drawingml/2006/table">
            <a:tbl>
              <a:tblPr/>
              <a:tblGrid>
                <a:gridCol w="6624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228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060848"/>
            <a:ext cx="6347714" cy="1844474"/>
          </a:xfrm>
        </p:spPr>
        <p:txBody>
          <a:bodyPr>
            <a:normAutofit/>
          </a:bodyPr>
          <a:lstStyle/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Sağ elini kullanan sporcuların el kullanımlarının geliştirilmesi için hedef başarılarının yükseltilmesi için başlangıç düzeyinden itibaren desteklenmesi gerekir.</a:t>
            </a:r>
          </a:p>
        </p:txBody>
      </p:sp>
    </p:spTree>
    <p:extLst>
      <p:ext uri="{BB962C8B-B14F-4D97-AF65-F5344CB8AC3E}">
        <p14:creationId xmlns:p14="http://schemas.microsoft.com/office/powerpoint/2010/main" xmlns="" val="1633348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F35A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 Y G I N L A Ş T I R M 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8426" y="1270000"/>
            <a:ext cx="6277830" cy="4391248"/>
          </a:xfrm>
        </p:spPr>
        <p:txBody>
          <a:bodyPr>
            <a:noAutofit/>
          </a:bodyPr>
          <a:lstStyle/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Broşür </a:t>
            </a: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Afiş</a:t>
            </a: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Sosyal medya </a:t>
            </a: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Okul web sitesi</a:t>
            </a: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Online proje tanıtım toplantıları</a:t>
            </a: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Okçuluk kulüpleriyle sonuçların paylaşılması</a:t>
            </a:r>
          </a:p>
          <a:p>
            <a:pPr>
              <a:buClr>
                <a:srgbClr val="F35A15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Projenin İngilizceye çevrilerek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paydaşlarıyla paylaşılması sağladık.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8072"/>
              </p:ext>
            </p:extLst>
          </p:nvPr>
        </p:nvGraphicFramePr>
        <p:xfrm>
          <a:off x="628362" y="1340768"/>
          <a:ext cx="6624736" cy="4464496"/>
        </p:xfrm>
        <a:graphic>
          <a:graphicData uri="http://schemas.openxmlformats.org/drawingml/2006/table">
            <a:tbl>
              <a:tblPr/>
              <a:tblGrid>
                <a:gridCol w="6624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8361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9478" y="3607536"/>
            <a:ext cx="3960440" cy="256240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33" y="556173"/>
            <a:ext cx="3957884" cy="25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54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598" y="11663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 A Ç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2318954"/>
              </p:ext>
            </p:extLst>
          </p:nvPr>
        </p:nvGraphicFramePr>
        <p:xfrm>
          <a:off x="379562" y="1302589"/>
          <a:ext cx="6737230" cy="4235569"/>
        </p:xfrm>
        <a:graphic>
          <a:graphicData uri="http://schemas.openxmlformats.org/drawingml/2006/table">
            <a:tbl>
              <a:tblPr/>
              <a:tblGrid>
                <a:gridCol w="6737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35569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5112" y="1628800"/>
            <a:ext cx="6372199" cy="4212202"/>
          </a:xfrm>
        </p:spPr>
        <p:txBody>
          <a:bodyPr>
            <a:normAutofit/>
          </a:bodyPr>
          <a:lstStyle/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 ya da sol elini baskın kullanan kişilerin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hedefi vurmalarında belirgin bir farkın olup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olmadığının tespit etmektir.</a:t>
            </a:r>
          </a:p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Okçuluk sporunda başarıyı artırmak için,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spora ilgisi olan kişilerin, hangi ellerini 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kullandıklarına bakarak, bu spora kimin daha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çok yönlendirilmesi gerektiğini bulmak.</a:t>
            </a:r>
          </a:p>
          <a:p>
            <a:pPr algn="just"/>
            <a:endParaRPr lang="tr-TR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4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8290" y="260648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B L E M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2154980"/>
              </p:ext>
            </p:extLst>
          </p:nvPr>
        </p:nvGraphicFramePr>
        <p:xfrm>
          <a:off x="407885" y="1700808"/>
          <a:ext cx="6888733" cy="2448271"/>
        </p:xfrm>
        <a:graphic>
          <a:graphicData uri="http://schemas.openxmlformats.org/drawingml/2006/table">
            <a:tbl>
              <a:tblPr/>
              <a:tblGrid>
                <a:gridCol w="6888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8271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2204864"/>
            <a:ext cx="6693222" cy="4144149"/>
          </a:xfrm>
        </p:spPr>
        <p:txBody>
          <a:bodyPr>
            <a:normAutofit/>
          </a:bodyPr>
          <a:lstStyle/>
          <a:p>
            <a:pPr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Okçuluk sporunda farklı ellerini (sağ veya sol) kullanan sporcuların bu spordaki başarıları arasında bir fark var mıdır?</a:t>
            </a:r>
          </a:p>
        </p:txBody>
      </p:sp>
    </p:spTree>
    <p:extLst>
      <p:ext uri="{BB962C8B-B14F-4D97-AF65-F5344CB8AC3E}">
        <p14:creationId xmlns:p14="http://schemas.microsoft.com/office/powerpoint/2010/main" xmlns="" val="213759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İ P O T E 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8872" y="2420888"/>
            <a:ext cx="6730186" cy="1728192"/>
          </a:xfrm>
        </p:spPr>
        <p:txBody>
          <a:bodyPr>
            <a:normAutofit/>
          </a:bodyPr>
          <a:lstStyle/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Okçuluk sporunda kullanılan baskın el ile sporcunun başarısı arasında  bir ilişki vardır.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5777612"/>
              </p:ext>
            </p:extLst>
          </p:nvPr>
        </p:nvGraphicFramePr>
        <p:xfrm>
          <a:off x="539552" y="1844824"/>
          <a:ext cx="6888733" cy="2448271"/>
        </p:xfrm>
        <a:graphic>
          <a:graphicData uri="http://schemas.openxmlformats.org/drawingml/2006/table">
            <a:tbl>
              <a:tblPr/>
              <a:tblGrid>
                <a:gridCol w="6888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8271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708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9592" y="380183"/>
            <a:ext cx="6023284" cy="57760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 ZAMAN ÇİZELGESİ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7415275"/>
              </p:ext>
            </p:extLst>
          </p:nvPr>
        </p:nvGraphicFramePr>
        <p:xfrm>
          <a:off x="395536" y="1124744"/>
          <a:ext cx="781236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5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65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65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65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65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İŞİN TANIMI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NİSAN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F738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ONLİNE TOPLANTI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F738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BELİRLEME</a:t>
                      </a:r>
                    </a:p>
                    <a:p>
                      <a:pPr lvl="0"/>
                      <a:endParaRPr lang="tr-T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F738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LİTERATÜR</a:t>
                      </a:r>
                      <a:r>
                        <a:rPr lang="tr-TR" sz="1100" baseline="0" dirty="0">
                          <a:solidFill>
                            <a:srgbClr val="F738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TARAMASI</a:t>
                      </a:r>
                      <a:endParaRPr lang="tr-TR" sz="1100" dirty="0">
                        <a:solidFill>
                          <a:srgbClr val="F7382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F738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ANKET UYGULAMASI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F738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VERİLERİN TOPLANMASI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F738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BULGULAR VE SONUÇ</a:t>
                      </a:r>
                    </a:p>
                    <a:p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rgbClr val="F738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YAYGINLAŞTIRMA ÇALIŞMALARI</a:t>
                      </a:r>
                    </a:p>
                    <a:p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Çarpma 4"/>
          <p:cNvSpPr/>
          <p:nvPr/>
        </p:nvSpPr>
        <p:spPr>
          <a:xfrm>
            <a:off x="5694439" y="4406310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Çarpma 43"/>
          <p:cNvSpPr/>
          <p:nvPr/>
        </p:nvSpPr>
        <p:spPr>
          <a:xfrm>
            <a:off x="2678088" y="1646264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Çarpma 45"/>
          <p:cNvSpPr/>
          <p:nvPr/>
        </p:nvSpPr>
        <p:spPr>
          <a:xfrm>
            <a:off x="3680847" y="1646264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Çarpma 46"/>
          <p:cNvSpPr/>
          <p:nvPr/>
        </p:nvSpPr>
        <p:spPr>
          <a:xfrm>
            <a:off x="6751572" y="1647810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Çarpma 47"/>
          <p:cNvSpPr/>
          <p:nvPr/>
        </p:nvSpPr>
        <p:spPr>
          <a:xfrm>
            <a:off x="5694439" y="1643894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Çarpma 48"/>
          <p:cNvSpPr/>
          <p:nvPr/>
        </p:nvSpPr>
        <p:spPr>
          <a:xfrm>
            <a:off x="4683606" y="1644671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Çarpma 49"/>
          <p:cNvSpPr/>
          <p:nvPr/>
        </p:nvSpPr>
        <p:spPr>
          <a:xfrm>
            <a:off x="2680620" y="2334736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Çarpma 50"/>
          <p:cNvSpPr/>
          <p:nvPr/>
        </p:nvSpPr>
        <p:spPr>
          <a:xfrm>
            <a:off x="1845115" y="2317184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Çarpma 51"/>
          <p:cNvSpPr/>
          <p:nvPr/>
        </p:nvSpPr>
        <p:spPr>
          <a:xfrm>
            <a:off x="7610315" y="1643894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Çarpma 52"/>
          <p:cNvSpPr/>
          <p:nvPr/>
        </p:nvSpPr>
        <p:spPr>
          <a:xfrm>
            <a:off x="2693435" y="2996952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Çarpma 53"/>
          <p:cNvSpPr/>
          <p:nvPr/>
        </p:nvSpPr>
        <p:spPr>
          <a:xfrm>
            <a:off x="4695123" y="3698634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Çarpma 54"/>
          <p:cNvSpPr/>
          <p:nvPr/>
        </p:nvSpPr>
        <p:spPr>
          <a:xfrm>
            <a:off x="4678010" y="2975210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Çarpma 55"/>
          <p:cNvSpPr/>
          <p:nvPr/>
        </p:nvSpPr>
        <p:spPr>
          <a:xfrm>
            <a:off x="3680847" y="2975210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Çarpma 56"/>
          <p:cNvSpPr/>
          <p:nvPr/>
        </p:nvSpPr>
        <p:spPr>
          <a:xfrm>
            <a:off x="5710249" y="3709340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Çarpma 57"/>
          <p:cNvSpPr/>
          <p:nvPr/>
        </p:nvSpPr>
        <p:spPr>
          <a:xfrm>
            <a:off x="4671666" y="4378966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Çarpma 58"/>
          <p:cNvSpPr/>
          <p:nvPr/>
        </p:nvSpPr>
        <p:spPr>
          <a:xfrm>
            <a:off x="1836731" y="1648443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Çarpma 59"/>
          <p:cNvSpPr/>
          <p:nvPr/>
        </p:nvSpPr>
        <p:spPr>
          <a:xfrm>
            <a:off x="7610315" y="5733256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Çarpma 60"/>
          <p:cNvSpPr/>
          <p:nvPr/>
        </p:nvSpPr>
        <p:spPr>
          <a:xfrm>
            <a:off x="6634844" y="5733256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Çarpma 61"/>
          <p:cNvSpPr/>
          <p:nvPr/>
        </p:nvSpPr>
        <p:spPr>
          <a:xfrm>
            <a:off x="5693053" y="5081606"/>
            <a:ext cx="288032" cy="288032"/>
          </a:xfrm>
          <a:prstGeom prst="mathMultiply">
            <a:avLst/>
          </a:prstGeom>
          <a:noFill/>
          <a:ln>
            <a:solidFill>
              <a:srgbClr val="F7382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4070043"/>
              </p:ext>
            </p:extLst>
          </p:nvPr>
        </p:nvGraphicFramePr>
        <p:xfrm>
          <a:off x="388189" y="1138687"/>
          <a:ext cx="7789653" cy="5124090"/>
        </p:xfrm>
        <a:graphic>
          <a:graphicData uri="http://schemas.openxmlformats.org/drawingml/2006/table">
            <a:tbl>
              <a:tblPr/>
              <a:tblGrid>
                <a:gridCol w="7789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2409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841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Ö N T E M</a:t>
            </a:r>
            <a:endParaRPr lang="tr-TR" sz="3200" dirty="0">
              <a:solidFill>
                <a:srgbClr val="F73829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0648" y="1772816"/>
            <a:ext cx="6255648" cy="3168352"/>
          </a:xfrm>
        </p:spPr>
        <p:txBody>
          <a:bodyPr>
            <a:normAutofit/>
          </a:bodyPr>
          <a:lstStyle/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Araştırmamız, Ankara’daki profesyonel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okçuluk kulübündeki 6-66 yaş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aralığındaki 122 kişi üzerinde yapılmıştır.</a:t>
            </a:r>
          </a:p>
          <a:p>
            <a:pPr algn="just"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kullanımı ise  günlük hayatta ve atış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yaparken baskın olarak kullandıkları ele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göre belirlenmiştir.</a:t>
            </a:r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233272"/>
              </p:ext>
            </p:extLst>
          </p:nvPr>
        </p:nvGraphicFramePr>
        <p:xfrm>
          <a:off x="683568" y="1340768"/>
          <a:ext cx="6737230" cy="4235569"/>
        </p:xfrm>
        <a:graphic>
          <a:graphicData uri="http://schemas.openxmlformats.org/drawingml/2006/table">
            <a:tbl>
              <a:tblPr/>
              <a:tblGrid>
                <a:gridCol w="6737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35569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919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J E   Ö Z E T 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443" y="1725464"/>
            <a:ext cx="6633977" cy="4032448"/>
          </a:xfrm>
        </p:spPr>
        <p:txBody>
          <a:bodyPr>
            <a:noAutofit/>
          </a:bodyPr>
          <a:lstStyle/>
          <a:p>
            <a:pPr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Halk arasında "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sağlaklık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solaklık" olarak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bilinen ve yaygın olarak kullanılan el tercihi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kavramının, kesin bir tanımı bulunmamaktadır. </a:t>
            </a:r>
          </a:p>
          <a:p>
            <a:pPr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Sıklıkla başvurulan tanımı üzerinden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gidilecek olursa, bir insanın günlük yaşantısı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içerisinde öncelikli olarak tercih ettiği el ve ayak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kullanımıdır.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763623"/>
              </p:ext>
            </p:extLst>
          </p:nvPr>
        </p:nvGraphicFramePr>
        <p:xfrm>
          <a:off x="491210" y="1522343"/>
          <a:ext cx="6737230" cy="4235569"/>
        </p:xfrm>
        <a:graphic>
          <a:graphicData uri="http://schemas.openxmlformats.org/drawingml/2006/table">
            <a:tbl>
              <a:tblPr/>
              <a:tblGrid>
                <a:gridCol w="6737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35569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025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0555806"/>
              </p:ext>
            </p:extLst>
          </p:nvPr>
        </p:nvGraphicFramePr>
        <p:xfrm>
          <a:off x="251520" y="1628800"/>
          <a:ext cx="7396574" cy="3384376"/>
        </p:xfrm>
        <a:graphic>
          <a:graphicData uri="http://schemas.openxmlformats.org/drawingml/2006/table">
            <a:tbl>
              <a:tblPr/>
              <a:tblGrid>
                <a:gridCol w="73965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4376">
                <a:tc>
                  <a:txBody>
                    <a:bodyPr/>
                    <a:lstStyle/>
                    <a:p>
                      <a:endParaRPr lang="tr-T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F73829"/>
                      </a:solidFill>
                      <a:prstDash val="solid"/>
                    </a:lnL>
                    <a:lnR w="38100" cmpd="sng">
                      <a:solidFill>
                        <a:srgbClr val="F73829"/>
                      </a:solidFill>
                      <a:prstDash val="solid"/>
                    </a:lnR>
                    <a:lnT w="38100" cmpd="sng">
                      <a:solidFill>
                        <a:srgbClr val="F73829"/>
                      </a:solidFill>
                      <a:prstDash val="solid"/>
                    </a:lnT>
                    <a:lnB w="38100" cmpd="sng">
                      <a:solidFill>
                        <a:srgbClr val="F7382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916832"/>
            <a:ext cx="7416824" cy="4176464"/>
          </a:xfrm>
        </p:spPr>
        <p:txBody>
          <a:bodyPr>
            <a:normAutofit/>
          </a:bodyPr>
          <a:lstStyle/>
          <a:p>
            <a:pPr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Dane’nin ifadesiyle el tercihi, iş yaparken elin birini diğerine tercih etmek olarak tanımlanabilir (Dane,1990).</a:t>
            </a:r>
          </a:p>
          <a:p>
            <a:pPr>
              <a:buClr>
                <a:srgbClr val="F73829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Yapılan birçok bilimsel araştırma göstermektedir ki; gerek çevresel gerek kalıtımsal nedenlerle şekillenen el tercihi, sağ el kullanımı kadar, sol el kullanımı da normal bir durumdur.</a:t>
            </a:r>
            <a:b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763688" y="69269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solidFill>
                  <a:srgbClr val="F73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J E   Ö Z E T İ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4210945873"/>
      </p:ext>
    </p:extLst>
  </p:cSld>
  <p:clrMapOvr>
    <a:masterClrMapping/>
  </p:clrMapOvr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Kristal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2030</TotalTime>
  <Words>851</Words>
  <Application>Microsoft Office PowerPoint</Application>
  <PresentationFormat>Ekran Gösterisi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Kristal</vt:lpstr>
      <vt:lpstr>Slayt 1</vt:lpstr>
      <vt:lpstr>N E D E N   B U   P R O J E ?</vt:lpstr>
      <vt:lpstr>  A M A Ç</vt:lpstr>
      <vt:lpstr> P R O B L E M</vt:lpstr>
      <vt:lpstr> H İ P O T E Z</vt:lpstr>
      <vt:lpstr>İŞ ZAMAN ÇİZELGESİ</vt:lpstr>
      <vt:lpstr>Y Ö N T E M</vt:lpstr>
      <vt:lpstr> P R O J E   Ö Z E T İ</vt:lpstr>
      <vt:lpstr>Slayt 9</vt:lpstr>
      <vt:lpstr>Slayt 10</vt:lpstr>
      <vt:lpstr>Slayt 11</vt:lpstr>
      <vt:lpstr>Slayt 12</vt:lpstr>
      <vt:lpstr>Cinsiyetiniz nedir ?</vt:lpstr>
      <vt:lpstr>Slayt 14</vt:lpstr>
      <vt:lpstr>Slayt 15</vt:lpstr>
      <vt:lpstr>2. Günlük yaşamınızda iş yaparken hangi elinizi kullanıyorsunuz?</vt:lpstr>
      <vt:lpstr>3. Okçuluk sporu yaparken hangi elinizle atış yapıyorsunuz?</vt:lpstr>
      <vt:lpstr>Slayt 18</vt:lpstr>
      <vt:lpstr>Slayt 19</vt:lpstr>
      <vt:lpstr>Slayt 20</vt:lpstr>
      <vt:lpstr>Slayt 21</vt:lpstr>
      <vt:lpstr>S O N U Ç</vt:lpstr>
      <vt:lpstr>S O N U Ç</vt:lpstr>
      <vt:lpstr>Ö N E R İ L E R </vt:lpstr>
      <vt:lpstr>Ö N E R İ L E R </vt:lpstr>
      <vt:lpstr>Y A Y G I N L A Ş T I R M A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 Ana Alanı:BİYOLOJİ Proje Tematik Alanı: STEAM Proje Adı (Başlığı):BAŞARI ELİMİZDE AMA HANGİ ELİMİZDE</dc:title>
  <dc:creator>Berrak İdil</dc:creator>
  <cp:lastModifiedBy>pc</cp:lastModifiedBy>
  <cp:revision>130</cp:revision>
  <dcterms:created xsi:type="dcterms:W3CDTF">2021-06-10T09:14:52Z</dcterms:created>
  <dcterms:modified xsi:type="dcterms:W3CDTF">2021-06-14T08:52:03Z</dcterms:modified>
</cp:coreProperties>
</file>