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374" r:id="rId3"/>
    <p:sldId id="375" r:id="rId4"/>
    <p:sldId id="379" r:id="rId5"/>
    <p:sldId id="405" r:id="rId6"/>
    <p:sldId id="380" r:id="rId7"/>
    <p:sldId id="381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83" r:id="rId22"/>
    <p:sldId id="385" r:id="rId23"/>
    <p:sldId id="299" r:id="rId24"/>
    <p:sldId id="300" r:id="rId25"/>
    <p:sldId id="297" r:id="rId26"/>
    <p:sldId id="390" r:id="rId27"/>
    <p:sldId id="387" r:id="rId28"/>
    <p:sldId id="389" r:id="rId29"/>
    <p:sldId id="388" r:id="rId30"/>
    <p:sldId id="394" r:id="rId31"/>
    <p:sldId id="402" r:id="rId32"/>
    <p:sldId id="393" r:id="rId33"/>
    <p:sldId id="398" r:id="rId34"/>
    <p:sldId id="397" r:id="rId35"/>
    <p:sldId id="396" r:id="rId36"/>
    <p:sldId id="395" r:id="rId37"/>
    <p:sldId id="404" r:id="rId38"/>
    <p:sldId id="342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680520"/>
          </a:xfrm>
        </p:spPr>
        <p:txBody>
          <a:bodyPr>
            <a:noAutofit/>
          </a:bodyPr>
          <a:lstStyle/>
          <a:p>
            <a:pPr algn="ctr"/>
            <a:r>
              <a:rPr lang="tr-TR" sz="48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EĞİTİM KURUMLARINDAKİ GIDA İŞLETMELERİNİN KONTROL VE DENETİMİ </a:t>
            </a:r>
          </a:p>
        </p:txBody>
      </p:sp>
    </p:spTree>
    <p:extLst>
      <p:ext uri="{BB962C8B-B14F-4D97-AF65-F5344CB8AC3E}">
        <p14:creationId xmlns:p14="http://schemas.microsoft.com/office/powerpoint/2010/main" val="23334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3074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1"/>
            <a:ext cx="8928992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2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4098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3"/>
            <a:ext cx="8928992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9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5122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0809"/>
            <a:ext cx="8928991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2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6146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8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7170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89289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4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8194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7"/>
            <a:ext cx="9001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66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9218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569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9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10242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0809"/>
            <a:ext cx="8928991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2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11266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12290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7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276872"/>
            <a:ext cx="5328592" cy="44451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>
                <a:latin typeface="+mj-lt"/>
              </a:rPr>
              <a:t>10.11.2020 tarihli ve </a:t>
            </a:r>
            <a:r>
              <a:rPr lang="tr-TR" sz="2800" dirty="0" smtClean="0">
                <a:latin typeface="+mj-lt"/>
              </a:rPr>
              <a:t>16476274 sayılı «Okul </a:t>
            </a:r>
            <a:r>
              <a:rPr lang="tr-TR" sz="2800" dirty="0">
                <a:latin typeface="+mj-lt"/>
              </a:rPr>
              <a:t>Kantinlerinde Satılacak Gıdalar ve Eğitim </a:t>
            </a:r>
            <a:r>
              <a:rPr lang="tr-TR" sz="2800" dirty="0" smtClean="0">
                <a:latin typeface="+mj-lt"/>
              </a:rPr>
              <a:t>Kurumlarındaki Gıda İşletmelerinin Hijyen Yönünden Denetlenmesi</a:t>
            </a:r>
            <a:r>
              <a:rPr lang="tr-TR" sz="2800" dirty="0">
                <a:latin typeface="+mj-lt"/>
              </a:rPr>
              <a:t>» konulu </a:t>
            </a:r>
            <a:r>
              <a:rPr lang="tr-TR" sz="2800" dirty="0">
                <a:solidFill>
                  <a:srgbClr val="7030A0"/>
                </a:solidFill>
                <a:latin typeface="+mj-lt"/>
              </a:rPr>
              <a:t>Genelge (2020/8) </a:t>
            </a:r>
            <a:r>
              <a:rPr lang="tr-TR" sz="2800" dirty="0" smtClean="0">
                <a:latin typeface="+mj-lt"/>
              </a:rPr>
              <a:t>Doğrultusunda kantin denetimleri başlayacaktır.</a:t>
            </a:r>
            <a:endParaRPr lang="tr-TR" sz="2800" dirty="0"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928992" cy="64807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DENETİMİN PLANLANMASI VE DENETİM AŞAMALARI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312368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13314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51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7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dirty="0">
                <a:solidFill>
                  <a:srgbClr val="002060"/>
                </a:solidFill>
              </a:rPr>
              <a:t>c) </a:t>
            </a:r>
            <a:r>
              <a:rPr lang="tr-TR" sz="2800" b="1" dirty="0">
                <a:solidFill>
                  <a:srgbClr val="002060"/>
                </a:solidFill>
              </a:rPr>
              <a:t>Okul Komisyonu Tarafından Yapılan Denetim esnasında tespit edilen </a:t>
            </a:r>
          </a:p>
          <a:p>
            <a:pPr marL="0" indent="0" algn="just">
              <a:buNone/>
            </a:pPr>
            <a:r>
              <a:rPr lang="tr-TR" sz="2800" b="1" dirty="0">
                <a:solidFill>
                  <a:srgbClr val="FF0000"/>
                </a:solidFill>
              </a:rPr>
              <a:t>UYGUNSUZLUKLARIN BİLDİRİMİ; </a:t>
            </a:r>
            <a:endParaRPr lang="tr-T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800" smtClean="0">
                <a:latin typeface="+mj-lt"/>
              </a:rPr>
              <a:t>Okul/kurum </a:t>
            </a:r>
            <a:r>
              <a:rPr lang="tr-TR" sz="2800" dirty="0">
                <a:latin typeface="+mj-lt"/>
              </a:rPr>
              <a:t>müdürlüklerince gıda güvenilirliği açısından tespit edilen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büyük uygunsuzluklar aynı gün </a:t>
            </a:r>
            <a:r>
              <a:rPr lang="tr-TR" sz="2800" dirty="0">
                <a:latin typeface="+mj-lt"/>
              </a:rPr>
              <a:t>içerisinde </a:t>
            </a:r>
          </a:p>
          <a:p>
            <a:r>
              <a:rPr lang="tr-TR" sz="2800" dirty="0" smtClean="0">
                <a:latin typeface="+mj-lt"/>
              </a:rPr>
              <a:t>İlçe </a:t>
            </a:r>
            <a:r>
              <a:rPr lang="tr-TR" sz="2800" dirty="0">
                <a:latin typeface="+mj-lt"/>
              </a:rPr>
              <a:t>Millî Eğitim Müdürlüğü İş Sağlığı ve Güvenliği Bürosuna (İlçe İSG </a:t>
            </a:r>
            <a:r>
              <a:rPr lang="tr-TR" sz="2800" dirty="0" smtClean="0">
                <a:latin typeface="+mj-lt"/>
              </a:rPr>
              <a:t>Büro) </a:t>
            </a:r>
          </a:p>
          <a:p>
            <a:r>
              <a:rPr lang="tr-TR" sz="2800" dirty="0" smtClean="0">
                <a:latin typeface="+mj-lt"/>
              </a:rPr>
              <a:t>Strateji Geliştirme Birimine bildirilir.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928992" cy="722344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DENETİMİN PLANLANMASI VE DENETİM AŞAMALARI </a:t>
            </a:r>
          </a:p>
        </p:txBody>
      </p:sp>
    </p:spTree>
    <p:extLst>
      <p:ext uri="{BB962C8B-B14F-4D97-AF65-F5344CB8AC3E}">
        <p14:creationId xmlns:p14="http://schemas.microsoft.com/office/powerpoint/2010/main" val="12039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>
                <a:latin typeface="+mj-lt"/>
              </a:rPr>
              <a:t>2)Okul/Kurum müdürlüklerince;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küçük uygunsuzluk </a:t>
            </a:r>
            <a:r>
              <a:rPr lang="tr-TR" sz="2800" dirty="0">
                <a:latin typeface="+mj-lt"/>
              </a:rPr>
              <a:t>tespit edilmesi hâlinde, </a:t>
            </a:r>
          </a:p>
          <a:p>
            <a:pPr algn="just"/>
            <a:r>
              <a:rPr lang="tr-TR" sz="2800" dirty="0" smtClean="0">
                <a:latin typeface="+mj-lt"/>
              </a:rPr>
              <a:t>İlçe </a:t>
            </a:r>
            <a:r>
              <a:rPr lang="tr-TR" sz="2800" dirty="0">
                <a:latin typeface="+mj-lt"/>
              </a:rPr>
              <a:t>Millî Eğitim Müdürlüğü/ İş Sağlığı ve Güvenliği Bürosuna (İlçe İSG Büro)/İl İşyeri Sağlık ve Güvenlik Birimlerine (İl İSGB) </a:t>
            </a:r>
          </a:p>
          <a:p>
            <a:pPr algn="just"/>
            <a:r>
              <a:rPr lang="tr-TR" sz="2800" dirty="0" smtClean="0">
                <a:latin typeface="+mj-lt"/>
              </a:rPr>
              <a:t>Strateji </a:t>
            </a:r>
            <a:r>
              <a:rPr lang="tr-TR" sz="2800" dirty="0">
                <a:latin typeface="+mj-lt"/>
              </a:rPr>
              <a:t>Geliştirme Birimine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3 (üç) iş günü </a:t>
            </a:r>
            <a:r>
              <a:rPr lang="tr-TR" sz="2800" dirty="0">
                <a:latin typeface="+mj-lt"/>
              </a:rPr>
              <a:t>içinde bildirim yapılır.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928992" cy="650336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DENETİMİN PLANLANMASI VE DENETİM AŞAMALARI </a:t>
            </a:r>
          </a:p>
        </p:txBody>
      </p:sp>
    </p:spTree>
    <p:extLst>
      <p:ext uri="{BB962C8B-B14F-4D97-AF65-F5344CB8AC3E}">
        <p14:creationId xmlns:p14="http://schemas.microsoft.com/office/powerpoint/2010/main" val="9777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348880"/>
            <a:ext cx="504056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002060"/>
                </a:solidFill>
                <a:latin typeface="+mj-lt"/>
              </a:rPr>
              <a:t>Personel Hijyeni</a:t>
            </a:r>
            <a:endParaRPr lang="tr-TR" sz="2800" dirty="0">
              <a:solidFill>
                <a:srgbClr val="002060"/>
              </a:solidFill>
              <a:latin typeface="+mj-lt"/>
            </a:endParaRPr>
          </a:p>
          <a:p>
            <a:r>
              <a:rPr lang="tr-TR" sz="2800" dirty="0" smtClean="0">
                <a:latin typeface="+mj-lt"/>
              </a:rPr>
              <a:t>İşletmelerde çalışan kişiler temizlik ve hijyen kurallarına uymak zorundadırlar</a:t>
            </a:r>
            <a:r>
              <a:rPr lang="tr-TR" sz="2800" dirty="0">
                <a:latin typeface="+mj-lt"/>
              </a:rPr>
              <a:t>.</a:t>
            </a:r>
          </a:p>
          <a:p>
            <a:r>
              <a:rPr lang="tr-TR" sz="2800" dirty="0" smtClean="0">
                <a:latin typeface="+mj-lt"/>
              </a:rPr>
              <a:t>Gıda hazırlık ve üretim alanında çalışan personel özel kıyafet (bone, maske, galoş, eldiven vb</a:t>
            </a:r>
            <a:r>
              <a:rPr lang="tr-TR" sz="2800" dirty="0">
                <a:latin typeface="+mj-lt"/>
              </a:rPr>
              <a:t>.)giymelidir.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8" cy="648072"/>
          </a:xfrm>
        </p:spPr>
        <p:txBody>
          <a:bodyPr>
            <a:noAutofit/>
          </a:bodyPr>
          <a:lstStyle/>
          <a:p>
            <a:pPr algn="just"/>
            <a:r>
              <a:rPr lang="tr-TR" sz="3200" b="1" dirty="0">
                <a:solidFill>
                  <a:srgbClr val="FF0000"/>
                </a:solidFill>
              </a:rPr>
              <a:t>OKUL KANTİNLERİNE DAİR ÖZEL HİJYEN KURALLARI </a:t>
            </a:r>
            <a:endParaRPr lang="tr-T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276872"/>
            <a:ext cx="1584176" cy="159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69" y="2427424"/>
            <a:ext cx="1641028" cy="177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24074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02" y="4653136"/>
            <a:ext cx="1601795" cy="141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153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560840" cy="1512168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OKUL KANTİNLERİNE DAİR ÖZEL HİJYEN KURALLARI </a:t>
            </a:r>
            <a:endParaRPr lang="tr-TR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00" y="2060848"/>
            <a:ext cx="2636280" cy="40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76872"/>
            <a:ext cx="6635080" cy="3791719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İş elbiselerinin cepleri ve düğmesi olmamalıdır.</a:t>
            </a:r>
          </a:p>
          <a:p>
            <a:r>
              <a:rPr lang="tr-TR" dirty="0" smtClean="0"/>
              <a:t>Kişisel eşyalar ve giysiler gıdaların işlendiği alanlarda bulundurulmamalı, hazırlık ve üretim alanı içinde çalışan personel takı kullanmamalıdır.</a:t>
            </a:r>
          </a:p>
          <a:p>
            <a:r>
              <a:rPr lang="tr-TR" dirty="0"/>
              <a:t>Gıda hazırlık ve üretim alanı içinde saç ve bıyığın kapatılması amacıyla kep/bone/şapka/maske kullanılmalıdır</a:t>
            </a:r>
            <a:r>
              <a:rPr lang="tr-TR" dirty="0" smtClean="0"/>
              <a:t>.</a:t>
            </a:r>
          </a:p>
          <a:p>
            <a:r>
              <a:rPr lang="tr-TR" dirty="0"/>
              <a:t>Hazırlık ve üretim alanında çalışan personelin tırnakları kısa ve temiz olmalıdır. Oje, cila ve makyaj malzemesi kullanmamalıdır. </a:t>
            </a:r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9688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tr-TR" dirty="0" smtClean="0">
              <a:latin typeface="+mj-lt"/>
            </a:endParaRPr>
          </a:p>
          <a:p>
            <a:pPr marL="0" indent="0" algn="just">
              <a:buNone/>
            </a:pPr>
            <a:r>
              <a:rPr lang="tr-TR" dirty="0" smtClean="0">
                <a:latin typeface="+mj-lt"/>
              </a:rPr>
              <a:t>1.Temizlik </a:t>
            </a:r>
            <a:r>
              <a:rPr lang="tr-TR" dirty="0">
                <a:latin typeface="+mj-lt"/>
              </a:rPr>
              <a:t>ve Dezenfeksiyon Planları</a:t>
            </a:r>
          </a:p>
          <a:p>
            <a:pPr marL="0" indent="0" algn="just">
              <a:buNone/>
            </a:pPr>
            <a:r>
              <a:rPr lang="tr-TR" dirty="0" smtClean="0"/>
              <a:t>2.Risk değerlendirmesi</a:t>
            </a:r>
          </a:p>
          <a:p>
            <a:pPr marL="0" indent="0">
              <a:buNone/>
            </a:pPr>
            <a:r>
              <a:rPr lang="tr-TR" dirty="0" smtClean="0"/>
              <a:t>3.İşe </a:t>
            </a:r>
            <a:r>
              <a:rPr lang="tr-TR" dirty="0"/>
              <a:t>özgü eğitim sertifikaları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4</a:t>
            </a:r>
            <a:r>
              <a:rPr lang="tr-TR" dirty="0" smtClean="0"/>
              <a:t>. </a:t>
            </a:r>
            <a:r>
              <a:rPr lang="tr-TR" dirty="0"/>
              <a:t>İlk yardımcı </a:t>
            </a:r>
            <a:r>
              <a:rPr lang="tr-TR" dirty="0" smtClean="0"/>
              <a:t>belgesi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5. </a:t>
            </a:r>
            <a:r>
              <a:rPr lang="tr-TR" dirty="0"/>
              <a:t>Gıda İşletmeleri Kayıt ve Onay </a:t>
            </a:r>
            <a:r>
              <a:rPr lang="tr-TR" dirty="0" smtClean="0"/>
              <a:t>Belgesi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6. </a:t>
            </a:r>
            <a:r>
              <a:rPr lang="tr-TR" dirty="0"/>
              <a:t>Okul Kantinlerine Dair Özel Hijyen Kuralları Yönetmeliği Eğitimi (Tarım ve Orman Bakanlığı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dirty="0" smtClean="0"/>
              <a:t>7.Çalışanların </a:t>
            </a:r>
            <a:r>
              <a:rPr lang="tr-TR" dirty="0"/>
              <a:t>Sosyal Güvenlik Kurumuna kayıt </a:t>
            </a:r>
            <a:r>
              <a:rPr lang="tr-TR" dirty="0" smtClean="0"/>
              <a:t>belgeleri</a:t>
            </a:r>
          </a:p>
          <a:p>
            <a:pPr marL="0" indent="0">
              <a:buNone/>
            </a:pPr>
            <a:r>
              <a:rPr lang="tr-TR" dirty="0" smtClean="0"/>
              <a:t>8.</a:t>
            </a:r>
            <a:r>
              <a:rPr lang="tr-TR" dirty="0"/>
              <a:t> </a:t>
            </a:r>
            <a:r>
              <a:rPr lang="tr-TR" dirty="0" err="1"/>
              <a:t>Biosidal</a:t>
            </a:r>
            <a:r>
              <a:rPr lang="tr-TR" dirty="0"/>
              <a:t> ilaçlama </a:t>
            </a:r>
            <a:r>
              <a:rPr lang="tr-TR" dirty="0" smtClean="0"/>
              <a:t>belgesi</a:t>
            </a:r>
          </a:p>
          <a:p>
            <a:pPr marL="0" indent="0">
              <a:buNone/>
            </a:pPr>
            <a:r>
              <a:rPr lang="tr-TR" dirty="0" smtClean="0"/>
              <a:t>9.</a:t>
            </a:r>
            <a:r>
              <a:rPr lang="tr-TR" dirty="0"/>
              <a:t> Hijyen eğitimi </a:t>
            </a:r>
            <a:r>
              <a:rPr lang="tr-TR" dirty="0" smtClean="0"/>
              <a:t>belgesi</a:t>
            </a:r>
          </a:p>
          <a:p>
            <a:pPr marL="0" indent="0">
              <a:buNone/>
            </a:pPr>
            <a:r>
              <a:rPr lang="tr-TR" dirty="0" smtClean="0"/>
              <a:t>10.</a:t>
            </a:r>
            <a:r>
              <a:rPr lang="tr-TR" dirty="0"/>
              <a:t> Kullanılan tüm ekipmanların </a:t>
            </a:r>
            <a:r>
              <a:rPr lang="tr-TR" dirty="0" smtClean="0"/>
              <a:t>bakım belgeleri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11.Satın alınan gıdanın fatura/irsaliyeleri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 smtClean="0"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16824" cy="86409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DENETİM SIRASINDA İŞLETMECİDEN İSTENİLECEK EVRAKLAR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1" y="908720"/>
            <a:ext cx="7848872" cy="547260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marL="0" indent="0">
              <a:buNone/>
            </a:pPr>
            <a:endParaRPr lang="tr-TR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rgbClr val="C00000"/>
                </a:solidFill>
              </a:rPr>
              <a:t>A. Gıda </a:t>
            </a:r>
            <a:r>
              <a:rPr lang="tr-TR" sz="2800" dirty="0">
                <a:solidFill>
                  <a:srgbClr val="C00000"/>
                </a:solidFill>
              </a:rPr>
              <a:t>İşletmeleri İle İlgili Genel Hususlar</a:t>
            </a:r>
            <a:endParaRPr lang="tr-TR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1. Risk değerlendirme planı hazırlanacak,</a:t>
            </a:r>
          </a:p>
          <a:p>
            <a:pPr marL="0" indent="0">
              <a:buNone/>
            </a:pPr>
            <a:r>
              <a:rPr lang="tr-TR" dirty="0" smtClean="0"/>
              <a:t>2. İşe özgü eğitim sertifikaları hazır olacak,</a:t>
            </a:r>
          </a:p>
          <a:p>
            <a:pPr marL="0" indent="0">
              <a:buNone/>
            </a:pPr>
            <a:r>
              <a:rPr lang="tr-TR" dirty="0" smtClean="0"/>
              <a:t>3. İlk yardımcı belgesi,</a:t>
            </a:r>
          </a:p>
          <a:p>
            <a:pPr marL="0" indent="0">
              <a:buNone/>
            </a:pPr>
            <a:r>
              <a:rPr lang="tr-TR" dirty="0" smtClean="0"/>
              <a:t>4. Gıda İşletmeleri Kayıt ve Onay Belgesi,</a:t>
            </a:r>
          </a:p>
          <a:p>
            <a:pPr marL="0" indent="0">
              <a:buNone/>
            </a:pPr>
            <a:r>
              <a:rPr lang="tr-TR" dirty="0" smtClean="0"/>
              <a:t>5. Okul Kantinlerine Dair Özel Hijyen Kuralları Yönetmeliği Eğitimi (Tarım ve Orman Bakanlığı</a:t>
            </a:r>
            <a:r>
              <a:rPr lang="tr-TR" dirty="0"/>
              <a:t>),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6</a:t>
            </a:r>
            <a:r>
              <a:rPr lang="tr-TR" dirty="0"/>
              <a:t>. Çalışanların yaka kartı,</a:t>
            </a:r>
          </a:p>
          <a:p>
            <a:pPr marL="0" indent="0">
              <a:buNone/>
            </a:pPr>
            <a:r>
              <a:rPr lang="tr-TR" dirty="0"/>
              <a:t>7. Tarım ve Orman Bakanlığına ait Alo 174 Gıda Hattı ile ilgili bilgilendirme afişleri,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EK-1 FORMUNA GÖRE DENETİMİN AŞAMALARI 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7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348880"/>
            <a:ext cx="7516357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8. Yeterli </a:t>
            </a:r>
            <a:r>
              <a:rPr lang="tr-TR" dirty="0"/>
              <a:t>ve dengeli beslenmelerine yönelik okul/kurul yönetimi tarafından onaylanmış afiş, poster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 smtClean="0"/>
              <a:t>9. Tüketilmesi </a:t>
            </a:r>
            <a:r>
              <a:rPr lang="tr-TR" dirty="0"/>
              <a:t>önerilmeyen gıdaların tüketimini özendirici her türlü reklam, promosyon ve tanıtım amaçlı afiş, poster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/>
              <a:t>10. Satılan gıdaların fiyatları görünür bir </a:t>
            </a:r>
            <a:r>
              <a:rPr lang="tr-TR" dirty="0" smtClean="0"/>
              <a:t>yerde </a:t>
            </a:r>
            <a:r>
              <a:rPr lang="tr-TR" dirty="0"/>
              <a:t>asılması,</a:t>
            </a:r>
          </a:p>
          <a:p>
            <a:pPr marL="0" indent="0">
              <a:buNone/>
            </a:pPr>
            <a:r>
              <a:rPr lang="tr-TR" dirty="0"/>
              <a:t>11. Ecza dolabı ve ilk yardım malzemeleri,</a:t>
            </a:r>
          </a:p>
          <a:p>
            <a:pPr marL="0" indent="0">
              <a:buNone/>
            </a:pPr>
            <a:r>
              <a:rPr lang="tr-TR" dirty="0"/>
              <a:t>12.Çalışanların Sosyal Güvenlik Kurumuna kayıt belgeleri,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b="1" dirty="0">
                <a:solidFill>
                  <a:srgbClr val="FF0000"/>
                </a:solidFill>
              </a:rPr>
              <a:t>EK-1 FORMUNA GÖRE DENETİMİN AŞAMALARI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7830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7" y="620688"/>
            <a:ext cx="8136904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</a:rPr>
              <a:t>EK-1 FORMUNA GÖRE DENETİMİN AŞAMALARI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800" dirty="0" smtClean="0">
                <a:solidFill>
                  <a:srgbClr val="C00000"/>
                </a:solidFill>
              </a:rPr>
              <a:t>B</a:t>
            </a:r>
            <a:r>
              <a:rPr lang="tr-TR" sz="2800" dirty="0">
                <a:solidFill>
                  <a:srgbClr val="C00000"/>
                </a:solidFill>
              </a:rPr>
              <a:t>. Gıda Güvenilirliği ve Beslenme</a:t>
            </a:r>
            <a:endParaRPr lang="tr-TR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1. Son </a:t>
            </a:r>
            <a:r>
              <a:rPr lang="tr-TR" dirty="0"/>
              <a:t>tüketim tarihi geçmiş gıda </a:t>
            </a:r>
            <a:r>
              <a:rPr lang="tr-TR" dirty="0" smtClean="0"/>
              <a:t>maddelerinin bulundurulmaması,</a:t>
            </a:r>
          </a:p>
          <a:p>
            <a:pPr marL="0" indent="0">
              <a:buNone/>
            </a:pPr>
            <a:r>
              <a:rPr lang="tr-TR" dirty="0" smtClean="0"/>
              <a:t>2. Okul </a:t>
            </a:r>
            <a:r>
              <a:rPr lang="tr-TR" dirty="0"/>
              <a:t>yemekhanelerinde üretilen yemeklerin her çeşidinden </a:t>
            </a:r>
            <a:r>
              <a:rPr lang="tr-TR" dirty="0" smtClean="0"/>
              <a:t>numune alınması,</a:t>
            </a:r>
          </a:p>
          <a:p>
            <a:pPr marL="0" indent="0">
              <a:buNone/>
            </a:pPr>
            <a:r>
              <a:rPr lang="tr-TR" dirty="0" smtClean="0"/>
              <a:t>3. Her </a:t>
            </a:r>
            <a:r>
              <a:rPr lang="tr-TR" dirty="0"/>
              <a:t>türlü gıda </a:t>
            </a:r>
            <a:r>
              <a:rPr lang="tr-TR" dirty="0" smtClean="0"/>
              <a:t>üzerinde </a:t>
            </a:r>
            <a:r>
              <a:rPr lang="tr-TR" dirty="0"/>
              <a:t>zorunlu etiket </a:t>
            </a:r>
            <a:r>
              <a:rPr lang="tr-TR" dirty="0" smtClean="0"/>
              <a:t>bilgilerinin </a:t>
            </a:r>
            <a:r>
              <a:rPr lang="tr-TR" dirty="0"/>
              <a:t>yer </a:t>
            </a:r>
            <a:r>
              <a:rPr lang="tr-TR" dirty="0" smtClean="0"/>
              <a:t>alması</a:t>
            </a:r>
            <a:r>
              <a:rPr lang="tr-TR" dirty="0"/>
              <a:t>, Gıda maddeleri, kimyasal maddeler, temizlik malzemeleri ve iade </a:t>
            </a:r>
            <a:r>
              <a:rPr lang="tr-TR" dirty="0" smtClean="0"/>
              <a:t>ürünlerin  </a:t>
            </a:r>
            <a:r>
              <a:rPr lang="tr-TR" dirty="0"/>
              <a:t>uygun etiketleme yapılarak ayrı yerlerde muhafaza edilmesi,</a:t>
            </a:r>
          </a:p>
          <a:p>
            <a:pPr marL="0" indent="0">
              <a:buNone/>
            </a:pPr>
            <a:r>
              <a:rPr lang="tr-TR" dirty="0" smtClean="0"/>
              <a:t>4. Gıdaların </a:t>
            </a:r>
            <a:r>
              <a:rPr lang="tr-TR" dirty="0"/>
              <a:t>taşınmasında kullanılan malzemelerin temizliğinin yapılması,</a:t>
            </a:r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6393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1" y="2060848"/>
            <a:ext cx="7823200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5. Hazır </a:t>
            </a:r>
            <a:r>
              <a:rPr lang="tr-TR" dirty="0"/>
              <a:t>ambalajlı olmayan (dökme ürünler dâhil) gıdalar gıda ile teması uygun kaplarda muhafaza edilmesi,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6. Gıdalar</a:t>
            </a:r>
            <a:r>
              <a:rPr lang="tr-TR" dirty="0"/>
              <a:t>, grup bazında ilgili mevzuatta belirtilen sıcaklık derecelerinde </a:t>
            </a:r>
            <a:r>
              <a:rPr lang="tr-TR" dirty="0" smtClean="0"/>
              <a:t>muhafaza edilmesi</a:t>
            </a:r>
            <a:r>
              <a:rPr lang="tr-TR" dirty="0"/>
              <a:t>, Biosidal ilaçlama belgesi,</a:t>
            </a:r>
          </a:p>
          <a:p>
            <a:pPr marL="0" indent="0">
              <a:buNone/>
            </a:pPr>
            <a:r>
              <a:rPr lang="tr-TR" dirty="0" smtClean="0"/>
              <a:t>7. Gıda </a:t>
            </a:r>
            <a:r>
              <a:rPr lang="tr-TR" dirty="0"/>
              <a:t>stoklarında, FİFO ilkesine uygun hareket edilmesi</a:t>
            </a:r>
          </a:p>
          <a:p>
            <a:pPr marL="0" indent="0">
              <a:buNone/>
            </a:pPr>
            <a:r>
              <a:rPr lang="tr-TR" dirty="0" smtClean="0"/>
              <a:t>8. Gıda deposunun </a:t>
            </a:r>
            <a:r>
              <a:rPr lang="tr-TR" dirty="0"/>
              <a:t>olması,</a:t>
            </a:r>
          </a:p>
          <a:p>
            <a:pPr marL="0" indent="0">
              <a:buNone/>
            </a:pPr>
            <a:r>
              <a:rPr lang="tr-TR" dirty="0" smtClean="0"/>
              <a:t>9. Gıda </a:t>
            </a:r>
            <a:r>
              <a:rPr lang="tr-TR" dirty="0"/>
              <a:t>Depolamada kullanılan paletlerin kolayca temizlenebilir ve uygun yükseklikte olması,</a:t>
            </a:r>
          </a:p>
          <a:p>
            <a:pPr marL="0" indent="0">
              <a:buNone/>
            </a:pPr>
            <a:r>
              <a:rPr lang="tr-TR" dirty="0" smtClean="0"/>
              <a:t>10. Soğuk </a:t>
            </a:r>
            <a:r>
              <a:rPr lang="tr-TR" dirty="0"/>
              <a:t>hava depolarında, gıda maddesinin soğutucu klimaların altında depolanmaması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EK-1 FORMUNA GÖRE DENETİMİN AŞAMALARI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351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76872"/>
            <a:ext cx="4618856" cy="38492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sz="2800" b="1" dirty="0">
                <a:solidFill>
                  <a:srgbClr val="002060"/>
                </a:solidFill>
                <a:latin typeface="+mj-lt"/>
              </a:rPr>
              <a:t>EĞİTİM KURUMLARINDAKİ GIDA İŞLETMELERİNİN KONTROL VE DENETİMİ UYGULAMA KILAVUZU</a:t>
            </a:r>
            <a:endParaRPr lang="tr-TR" sz="2800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tr-TR" sz="2800" dirty="0" smtClean="0">
                <a:latin typeface="+mj-lt"/>
              </a:rPr>
              <a:t>Millî </a:t>
            </a:r>
            <a:r>
              <a:rPr lang="tr-TR" sz="2800" dirty="0">
                <a:latin typeface="+mj-lt"/>
              </a:rPr>
              <a:t>Eğitim Bakanlığı, </a:t>
            </a:r>
          </a:p>
          <a:p>
            <a:pPr algn="just"/>
            <a:r>
              <a:rPr lang="tr-TR" sz="2800" dirty="0" smtClean="0">
                <a:latin typeface="+mj-lt"/>
              </a:rPr>
              <a:t>Sağlık </a:t>
            </a:r>
            <a:r>
              <a:rPr lang="tr-TR" sz="2800" dirty="0">
                <a:latin typeface="+mj-lt"/>
              </a:rPr>
              <a:t>Bakanlığı,</a:t>
            </a:r>
          </a:p>
          <a:p>
            <a:pPr algn="just"/>
            <a:r>
              <a:rPr lang="tr-TR" sz="2800" dirty="0" smtClean="0">
                <a:latin typeface="+mj-lt"/>
              </a:rPr>
              <a:t>Tarım </a:t>
            </a:r>
            <a:r>
              <a:rPr lang="tr-TR" sz="2800" dirty="0">
                <a:latin typeface="+mj-lt"/>
              </a:rPr>
              <a:t>ve Orman Bakanlığı </a:t>
            </a:r>
            <a:r>
              <a:rPr lang="tr-TR" sz="2800" dirty="0"/>
              <a:t>Tarım ve Orman Bakanlığı İşbirliği İle İlçe Denetim Ekibi  Tarafından </a:t>
            </a:r>
            <a:r>
              <a:rPr lang="tr-TR" sz="2800" dirty="0">
                <a:solidFill>
                  <a:srgbClr val="FF0000"/>
                </a:solidFill>
              </a:rPr>
              <a:t>Ek-2 Formuna </a:t>
            </a:r>
            <a:r>
              <a:rPr lang="tr-TR" sz="2800" dirty="0"/>
              <a:t>Göre Gerçekleştirilir.</a:t>
            </a:r>
          </a:p>
          <a:p>
            <a:pPr algn="just"/>
            <a:endParaRPr lang="tr-TR" sz="2800" dirty="0">
              <a:latin typeface="+mj-lt"/>
            </a:endParaRP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928992" cy="64807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DENETİMİN PLANLANMASI VE DENETİM AŞAMALARI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492896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1" y="1772816"/>
            <a:ext cx="784887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11. Depodaki </a:t>
            </a:r>
            <a:r>
              <a:rPr lang="tr-TR" dirty="0"/>
              <a:t>gıdanın duvarlardan uzaklığı ve zeminden yüksekliği en az 15 cm olacak şekilde </a:t>
            </a:r>
            <a:r>
              <a:rPr lang="tr-TR" dirty="0" smtClean="0"/>
              <a:t>konumlandırılması,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12.Depo </a:t>
            </a:r>
            <a:r>
              <a:rPr lang="tr-TR" dirty="0"/>
              <a:t>kapasitesi göz önüne alınarak aşırı yığılma </a:t>
            </a:r>
            <a:r>
              <a:rPr lang="tr-TR" dirty="0" smtClean="0"/>
              <a:t>yapılması engellenmesi,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13. Depo </a:t>
            </a:r>
            <a:r>
              <a:rPr lang="tr-TR" dirty="0"/>
              <a:t>sıcaklığı ve nem değerleri günlük olarak sürekli kontrol edilmesi ve kayıt altına alması,</a:t>
            </a:r>
          </a:p>
          <a:p>
            <a:pPr marL="0" indent="0">
              <a:buNone/>
            </a:pPr>
            <a:r>
              <a:rPr lang="tr-TR" dirty="0" smtClean="0"/>
              <a:t>14. Çiğ </a:t>
            </a:r>
            <a:r>
              <a:rPr lang="tr-TR" dirty="0"/>
              <a:t>ve tüketime hazır hale getirilmiş gıdaların ayrı alanlarda muhafaza edilerek, ayrı ekipmanlarla işlenmesi ve taşınmasının sağlanması,</a:t>
            </a:r>
          </a:p>
          <a:p>
            <a:pPr marL="0" indent="0">
              <a:buNone/>
            </a:pPr>
            <a:r>
              <a:rPr lang="tr-TR" dirty="0" smtClean="0"/>
              <a:t>15. Depolarda </a:t>
            </a:r>
            <a:r>
              <a:rPr lang="tr-TR" dirty="0"/>
              <a:t>ambalajı açık bırakılmış gıda bulundurulmaması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EK-1 FORMUNA GÖRE DENETİMİN AŞAMALARI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04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1" y="1988840"/>
            <a:ext cx="7848872" cy="4392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/>
              <a:t>16</a:t>
            </a:r>
            <a:r>
              <a:rPr lang="tr-TR" dirty="0"/>
              <a:t>. Çapraz bulaşmayı önleyici iş akışları hazırlanması</a:t>
            </a:r>
            <a:r>
              <a:rPr lang="tr-TR" dirty="0" smtClean="0"/>
              <a:t>,</a:t>
            </a:r>
            <a:endParaRPr lang="tr-TR" dirty="0"/>
          </a:p>
          <a:p>
            <a:pPr marL="0" lvl="0" indent="0">
              <a:buNone/>
            </a:pPr>
            <a:r>
              <a:rPr lang="tr-TR" dirty="0" smtClean="0"/>
              <a:t>17. Et </a:t>
            </a:r>
            <a:r>
              <a:rPr lang="tr-TR" dirty="0"/>
              <a:t>ve et ürünlerinden yapılan gıdaların pişirilmesi esnasında gıdanın merkez sıcaklığının en az 72°C olması ve 15 saniye süresince bu sıcaklığa maruz </a:t>
            </a:r>
            <a:r>
              <a:rPr lang="tr-TR" dirty="0" smtClean="0"/>
              <a:t>kalmasının sağlanması,</a:t>
            </a:r>
          </a:p>
          <a:p>
            <a:pPr marL="0" lvl="0" indent="0">
              <a:buNone/>
            </a:pPr>
            <a:r>
              <a:rPr lang="tr-TR" dirty="0" smtClean="0"/>
              <a:t>18. Dondurulan </a:t>
            </a:r>
            <a:r>
              <a:rPr lang="tr-TR" dirty="0"/>
              <a:t>gıdalar, uygun koşullarda ve kapalı kaplarda muhafaza </a:t>
            </a:r>
            <a:r>
              <a:rPr lang="tr-TR" dirty="0" smtClean="0"/>
              <a:t>edilmesi</a:t>
            </a:r>
            <a:r>
              <a:rPr lang="tr-TR" dirty="0"/>
              <a:t>, </a:t>
            </a:r>
            <a:endParaRPr lang="tr-TR" dirty="0" smtClean="0"/>
          </a:p>
          <a:p>
            <a:pPr marL="0" lvl="0" indent="0">
              <a:buNone/>
            </a:pPr>
            <a:r>
              <a:rPr lang="tr-TR" dirty="0" smtClean="0"/>
              <a:t>19. Dondurulan </a:t>
            </a:r>
            <a:r>
              <a:rPr lang="tr-TR" dirty="0"/>
              <a:t>gıdalar kendi ürün gruplarına göre sınıflandırılarak dondurucuya </a:t>
            </a:r>
            <a:r>
              <a:rPr lang="tr-TR" dirty="0" smtClean="0"/>
              <a:t>yerleştirilmesi,</a:t>
            </a:r>
          </a:p>
          <a:p>
            <a:pPr marL="0" lvl="0" indent="0">
              <a:buNone/>
            </a:pPr>
            <a:r>
              <a:rPr lang="tr-TR" dirty="0" smtClean="0"/>
              <a:t>20. Dondurulan </a:t>
            </a:r>
            <a:r>
              <a:rPr lang="tr-TR" dirty="0"/>
              <a:t>gıdaların etiketlerinde, gıdanın dondurulma tarih bilgileri ile birlikte muhafaza sıcaklığı </a:t>
            </a:r>
            <a:r>
              <a:rPr lang="tr-TR" dirty="0" smtClean="0"/>
              <a:t>belirtilmesi,</a:t>
            </a:r>
          </a:p>
          <a:p>
            <a:pPr marL="0" lvl="0" indent="0">
              <a:buNone/>
            </a:pPr>
            <a:r>
              <a:rPr lang="tr-TR" dirty="0" smtClean="0"/>
              <a:t>21. Çözündürme işleminin </a:t>
            </a:r>
            <a:r>
              <a:rPr lang="tr-TR" dirty="0"/>
              <a:t>+4 °C buzdolabı sıcaklığında </a:t>
            </a:r>
            <a:r>
              <a:rPr lang="tr-TR" dirty="0" smtClean="0"/>
              <a:t>yapılması,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EK-1 FORMUNA GÖRE DENETİMİN AŞAMALARI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8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988840"/>
            <a:ext cx="8208912" cy="460851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tr-TR" dirty="0" smtClean="0"/>
              <a:t>22. Tüketime </a:t>
            </a:r>
            <a:r>
              <a:rPr lang="tr-TR" dirty="0"/>
              <a:t>hazır gıdalar herhangi bir </a:t>
            </a:r>
            <a:r>
              <a:rPr lang="tr-TR" dirty="0" err="1"/>
              <a:t>bulaşı</a:t>
            </a:r>
            <a:r>
              <a:rPr lang="tr-TR" dirty="0"/>
              <a:t> önleyecek nitelikte muhafaza </a:t>
            </a:r>
            <a:r>
              <a:rPr lang="tr-TR" dirty="0" smtClean="0"/>
              <a:t>edilmesi,</a:t>
            </a:r>
          </a:p>
          <a:p>
            <a:pPr marL="0" lvl="0" indent="0">
              <a:buNone/>
            </a:pPr>
            <a:r>
              <a:rPr lang="tr-TR" dirty="0"/>
              <a:t>23. Self-servis şeklinde tüketime sunulan </a:t>
            </a:r>
            <a:r>
              <a:rPr lang="tr-TR" dirty="0" smtClean="0"/>
              <a:t>gıdaların </a:t>
            </a:r>
            <a:r>
              <a:rPr lang="tr-TR" dirty="0" err="1"/>
              <a:t>bulaştan</a:t>
            </a:r>
            <a:r>
              <a:rPr lang="tr-TR" dirty="0"/>
              <a:t> etkin bir şekilde </a:t>
            </a:r>
            <a:r>
              <a:rPr lang="tr-TR" dirty="0" smtClean="0"/>
              <a:t>korunması (kapak, camekan </a:t>
            </a:r>
            <a:r>
              <a:rPr lang="tr-TR" dirty="0" err="1" smtClean="0"/>
              <a:t>vb</a:t>
            </a:r>
            <a:r>
              <a:rPr lang="tr-TR" dirty="0" smtClean="0"/>
              <a:t>)</a:t>
            </a:r>
          </a:p>
          <a:p>
            <a:pPr marL="0" lvl="0" indent="0">
              <a:buNone/>
            </a:pPr>
            <a:r>
              <a:rPr lang="tr-TR" dirty="0"/>
              <a:t>24. Sıcak servis edilen </a:t>
            </a:r>
            <a:r>
              <a:rPr lang="tr-TR" dirty="0" smtClean="0"/>
              <a:t>gıdaların </a:t>
            </a:r>
            <a:r>
              <a:rPr lang="tr-TR" dirty="0"/>
              <a:t>sıcaklık kontrolünün sürekli </a:t>
            </a:r>
            <a:r>
              <a:rPr lang="tr-TR" dirty="0" smtClean="0"/>
              <a:t>yapılması</a:t>
            </a:r>
          </a:p>
          <a:p>
            <a:pPr marL="0" lvl="0" indent="0">
              <a:buNone/>
            </a:pPr>
            <a:r>
              <a:rPr lang="tr-TR" dirty="0" smtClean="0"/>
              <a:t>25. </a:t>
            </a:r>
            <a:r>
              <a:rPr lang="tr-TR" dirty="0"/>
              <a:t>Ambalajı açılarak satışa sunulan ve sergilenen gıdaların etiketlerinde raf </a:t>
            </a:r>
            <a:r>
              <a:rPr lang="tr-TR" dirty="0" smtClean="0"/>
              <a:t>ömrü yazılması,</a:t>
            </a:r>
          </a:p>
          <a:p>
            <a:pPr marL="0" indent="0">
              <a:buNone/>
            </a:pPr>
            <a:r>
              <a:rPr lang="tr-TR" dirty="0" smtClean="0"/>
              <a:t>26.</a:t>
            </a:r>
            <a:r>
              <a:rPr lang="tr-TR" dirty="0"/>
              <a:t> Alerjik reaksiyona sebep olabilecek gıdalar diğer gıdalardan ayrı yerde </a:t>
            </a:r>
            <a:r>
              <a:rPr lang="tr-TR" dirty="0" smtClean="0"/>
              <a:t>tutulması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27</a:t>
            </a:r>
            <a:r>
              <a:rPr lang="tr-TR" dirty="0"/>
              <a:t>. Gıda maddelerinin satışı “Sağlık Bakanlığı Bilim Kurulu Karar Tutanağı” kriterlerine uygun olarak yapılması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EK-1 FORMUNA GÖRE DENETİMİN AŞAMALARI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73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67833" y="1700808"/>
            <a:ext cx="7818967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000" dirty="0" smtClean="0">
                <a:solidFill>
                  <a:srgbClr val="C00000"/>
                </a:solidFill>
              </a:rPr>
              <a:t>C</a:t>
            </a:r>
            <a:r>
              <a:rPr lang="tr-TR" sz="3000" dirty="0">
                <a:solidFill>
                  <a:srgbClr val="C00000"/>
                </a:solidFill>
              </a:rPr>
              <a:t>. Hijyen Şartları İle İlgili Hususlar</a:t>
            </a:r>
            <a:endParaRPr lang="tr-TR" sz="3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tr-TR" dirty="0" smtClean="0"/>
              <a:t>1. Hijyen </a:t>
            </a:r>
            <a:r>
              <a:rPr lang="tr-TR" dirty="0"/>
              <a:t>eğitimi </a:t>
            </a:r>
            <a:r>
              <a:rPr lang="tr-TR" dirty="0" smtClean="0"/>
              <a:t>belgelerinin bulunması</a:t>
            </a:r>
            <a:r>
              <a:rPr lang="tr-TR" dirty="0" smtClean="0">
                <a:solidFill>
                  <a:srgbClr val="073E87"/>
                </a:solidFill>
              </a:rPr>
              <a:t> </a:t>
            </a:r>
          </a:p>
          <a:p>
            <a:pPr marL="0" lvl="0" indent="0">
              <a:buNone/>
            </a:pPr>
            <a:r>
              <a:rPr lang="tr-TR" dirty="0" smtClean="0">
                <a:solidFill>
                  <a:srgbClr val="073E87"/>
                </a:solidFill>
              </a:rPr>
              <a:t>2.</a:t>
            </a:r>
            <a:r>
              <a:rPr lang="tr-TR" dirty="0"/>
              <a:t> </a:t>
            </a:r>
            <a:r>
              <a:rPr lang="tr-TR" dirty="0" smtClean="0"/>
              <a:t>Çalışan </a:t>
            </a:r>
            <a:r>
              <a:rPr lang="tr-TR" dirty="0"/>
              <a:t>personelin işe özgü </a:t>
            </a:r>
            <a:r>
              <a:rPr lang="tr-TR" dirty="0" err="1"/>
              <a:t>KKD’ler</a:t>
            </a:r>
            <a:r>
              <a:rPr lang="tr-TR" dirty="0"/>
              <a:t> (önlük, maske, bone, kolluk, eldiven vb.) </a:t>
            </a:r>
            <a:r>
              <a:rPr lang="tr-TR" dirty="0" smtClean="0"/>
              <a:t>kullanması</a:t>
            </a:r>
          </a:p>
          <a:p>
            <a:pPr marL="0" lvl="0" indent="0">
              <a:buNone/>
            </a:pPr>
            <a:r>
              <a:rPr lang="tr-TR" dirty="0" smtClean="0">
                <a:solidFill>
                  <a:srgbClr val="073E87"/>
                </a:solidFill>
              </a:rPr>
              <a:t>3. </a:t>
            </a:r>
            <a:r>
              <a:rPr lang="tr-TR" dirty="0"/>
              <a:t>Gıda hazırlık ve üretim alanı içinde çalışanların </a:t>
            </a:r>
            <a:r>
              <a:rPr lang="tr-TR" dirty="0" smtClean="0"/>
              <a:t>takı takmaması, tırnakların </a:t>
            </a:r>
            <a:r>
              <a:rPr lang="tr-TR" dirty="0"/>
              <a:t>temiz ve kısa olması, makyaj malzemesi </a:t>
            </a:r>
            <a:r>
              <a:rPr lang="tr-TR" dirty="0" smtClean="0"/>
              <a:t>kullanılmaması</a:t>
            </a:r>
          </a:p>
          <a:p>
            <a:pPr marL="0" lvl="0" indent="0">
              <a:buNone/>
            </a:pPr>
            <a:r>
              <a:rPr lang="tr-TR" dirty="0" smtClean="0"/>
              <a:t>4.</a:t>
            </a:r>
            <a:r>
              <a:rPr lang="tr-TR" dirty="0"/>
              <a:t> </a:t>
            </a:r>
            <a:r>
              <a:rPr lang="tr-TR" dirty="0" smtClean="0"/>
              <a:t>Bulaşıcı </a:t>
            </a:r>
            <a:r>
              <a:rPr lang="tr-TR" dirty="0"/>
              <a:t>deri enfeksiyonları, yara ve ishal gibi hastalığı olan kişilerin gıda işletmesinde çalışmasına izin </a:t>
            </a:r>
            <a:r>
              <a:rPr lang="tr-TR" dirty="0" smtClean="0"/>
              <a:t>verilmemesi</a:t>
            </a:r>
          </a:p>
          <a:p>
            <a:pPr marL="0" lvl="0" indent="0">
              <a:buNone/>
            </a:pPr>
            <a:r>
              <a:rPr lang="tr-TR" dirty="0" smtClean="0"/>
              <a:t>5. </a:t>
            </a:r>
            <a:r>
              <a:rPr lang="tr-TR" dirty="0"/>
              <a:t>Yetkili personel dışında, depolama, üretim ve hazırlık alanlarına girebilecek tüm kişilerin hijyen kurallarına </a:t>
            </a:r>
            <a:r>
              <a:rPr lang="tr-TR" dirty="0" smtClean="0"/>
              <a:t>uymasının sağlanması,</a:t>
            </a:r>
            <a:endParaRPr lang="tr-TR" dirty="0"/>
          </a:p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EK-1 FORMUNA GÖRE DENETİMİN AŞAMALARI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69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1" y="1916832"/>
            <a:ext cx="807524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6. Gıda </a:t>
            </a:r>
            <a:r>
              <a:rPr lang="tr-TR" dirty="0"/>
              <a:t>üretim ve hazırlık alanlarının girişinde alkol bazlı el antiseptiği ve hijyen paspası </a:t>
            </a:r>
            <a:r>
              <a:rPr lang="tr-TR" dirty="0" smtClean="0"/>
              <a:t>bulundurulması,</a:t>
            </a:r>
          </a:p>
          <a:p>
            <a:pPr marL="0" indent="0">
              <a:buNone/>
            </a:pPr>
            <a:r>
              <a:rPr lang="tr-TR" dirty="0" smtClean="0"/>
              <a:t>7. </a:t>
            </a:r>
            <a:r>
              <a:rPr lang="tr-TR" dirty="0"/>
              <a:t>Kullanılan tüm ekipmanların bakımları, </a:t>
            </a:r>
            <a:r>
              <a:rPr lang="tr-TR" dirty="0" smtClean="0"/>
              <a:t>kalibrasyonlarının yapılması belgeler </a:t>
            </a:r>
            <a:r>
              <a:rPr lang="tr-TR" dirty="0"/>
              <a:t>istenildiğinde gösterilebilecek şekilde hazır </a:t>
            </a:r>
            <a:r>
              <a:rPr lang="tr-TR" dirty="0" smtClean="0"/>
              <a:t>bulundurulması,</a:t>
            </a:r>
          </a:p>
          <a:p>
            <a:pPr marL="0" indent="0">
              <a:buNone/>
            </a:pPr>
            <a:r>
              <a:rPr lang="tr-TR" dirty="0" smtClean="0"/>
              <a:t>8.</a:t>
            </a:r>
            <a:r>
              <a:rPr lang="tr-TR" dirty="0"/>
              <a:t> </a:t>
            </a:r>
            <a:r>
              <a:rPr lang="tr-TR" dirty="0" smtClean="0"/>
              <a:t>Uygun </a:t>
            </a:r>
            <a:r>
              <a:rPr lang="tr-TR" dirty="0"/>
              <a:t>olmayan madde ve malzemelerle gıda satış ve servisi </a:t>
            </a:r>
            <a:r>
              <a:rPr lang="tr-TR" dirty="0" smtClean="0"/>
              <a:t>yapılmaması,</a:t>
            </a:r>
          </a:p>
          <a:p>
            <a:pPr marL="0" indent="0">
              <a:buNone/>
            </a:pPr>
            <a:r>
              <a:rPr lang="tr-TR" dirty="0" smtClean="0"/>
              <a:t>9. </a:t>
            </a:r>
            <a:r>
              <a:rPr lang="tr-TR" dirty="0"/>
              <a:t>K</a:t>
            </a:r>
            <a:r>
              <a:rPr lang="tr-TR" dirty="0" smtClean="0"/>
              <a:t>ullanılan </a:t>
            </a:r>
            <a:r>
              <a:rPr lang="tr-TR" dirty="0"/>
              <a:t>bıçakların saplarının plastik malzemeden olması, temizlik ve dezenfeksiyon işlemlerinin </a:t>
            </a:r>
            <a:r>
              <a:rPr lang="tr-TR" dirty="0" smtClean="0"/>
              <a:t>yapılması, bıçakların </a:t>
            </a:r>
            <a:r>
              <a:rPr lang="tr-TR" dirty="0"/>
              <a:t>kullanılmadıkları zaman kilitli bir dolap içinde muhafaza </a:t>
            </a:r>
            <a:r>
              <a:rPr lang="tr-TR" dirty="0" smtClean="0"/>
              <a:t>edilmesi, </a:t>
            </a:r>
          </a:p>
          <a:p>
            <a:pPr marL="0" indent="0">
              <a:buNone/>
            </a:pPr>
            <a:r>
              <a:rPr lang="tr-TR" dirty="0" smtClean="0"/>
              <a:t>10. </a:t>
            </a:r>
            <a:r>
              <a:rPr lang="tr-TR" dirty="0"/>
              <a:t>Gıdaların hazırlanmasında kullanılan alet ve ekipmanlar kolay temizlenebilir ve dezenfekte edilebilir plastik </a:t>
            </a:r>
            <a:r>
              <a:rPr lang="tr-TR" dirty="0" smtClean="0"/>
              <a:t>malzemeden olması,</a:t>
            </a:r>
          </a:p>
          <a:p>
            <a:pPr marL="0" indent="0">
              <a:buNone/>
            </a:pPr>
            <a:r>
              <a:rPr lang="tr-TR" dirty="0" smtClean="0"/>
              <a:t>11.</a:t>
            </a:r>
            <a:r>
              <a:rPr lang="tr-TR" dirty="0"/>
              <a:t> Kimyasal maddelerin kullanılması durumunda gerekli </a:t>
            </a:r>
            <a:r>
              <a:rPr lang="tr-TR" dirty="0" smtClean="0"/>
              <a:t>önlemlerin belirlenmesi,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EK-1 FORMUNA GÖRE DENETİMİN AŞAMALARI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19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7" y="1916832"/>
            <a:ext cx="8208912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12. Gıda </a:t>
            </a:r>
            <a:r>
              <a:rPr lang="tr-TR" dirty="0"/>
              <a:t>işletmesinde bütün alanların, her türlü malzeme ve ekipmanın, hijyenik koşullarda bulundurulmasına yönelik temizlik plan/programları </a:t>
            </a:r>
            <a:r>
              <a:rPr lang="tr-TR" dirty="0" smtClean="0"/>
              <a:t>oluşturulması,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13. </a:t>
            </a:r>
            <a:r>
              <a:rPr lang="tr-TR" dirty="0"/>
              <a:t>Tuvaletlerin, gıdaların hazırlandığı odalara doğrudan açık olmaması ve hijyen kurallarını hatırlatıcı uyarı levhalarının </a:t>
            </a:r>
            <a:r>
              <a:rPr lang="tr-TR" dirty="0" smtClean="0"/>
              <a:t>bulundurulması,</a:t>
            </a:r>
          </a:p>
          <a:p>
            <a:pPr marL="0" indent="0">
              <a:buNone/>
            </a:pPr>
            <a:r>
              <a:rPr lang="tr-TR" dirty="0" smtClean="0"/>
              <a:t>14. </a:t>
            </a:r>
            <a:r>
              <a:rPr lang="tr-TR" dirty="0"/>
              <a:t>Z</a:t>
            </a:r>
            <a:r>
              <a:rPr lang="tr-TR" dirty="0" smtClean="0"/>
              <a:t>ararlı </a:t>
            </a:r>
            <a:r>
              <a:rPr lang="tr-TR" dirty="0"/>
              <a:t>(haşere ve kemirgen) barınmasını engellemek amacıyla, atık birikimine izin verilmemesi ve oluşan atıkların en kısa sürede ortamdan </a:t>
            </a:r>
            <a:r>
              <a:rPr lang="tr-TR" dirty="0" smtClean="0"/>
              <a:t>uzaklaştırılması</a:t>
            </a:r>
          </a:p>
          <a:p>
            <a:pPr marL="0" indent="0">
              <a:buNone/>
            </a:pPr>
            <a:r>
              <a:rPr lang="tr-TR" dirty="0" smtClean="0"/>
              <a:t>15. </a:t>
            </a:r>
            <a:r>
              <a:rPr lang="tr-TR" dirty="0"/>
              <a:t>İşletme içerisinde, mal kabul alanı, hazırlık alanı ve kimyasal malzeme depoları </a:t>
            </a:r>
            <a:r>
              <a:rPr lang="tr-TR" dirty="0" err="1"/>
              <a:t>bulaşı</a:t>
            </a:r>
            <a:r>
              <a:rPr lang="tr-TR" dirty="0"/>
              <a:t> engelleyecek şekilde birbirinden ayrı yerlerde </a:t>
            </a:r>
            <a:r>
              <a:rPr lang="tr-TR" dirty="0" smtClean="0"/>
              <a:t>bulunması,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EK-1 FORMUNA GÖRE DENETİMİN AŞAMALARI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570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1" y="2132856"/>
            <a:ext cx="78232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16. </a:t>
            </a:r>
            <a:r>
              <a:rPr lang="tr-TR" dirty="0"/>
              <a:t>T</a:t>
            </a:r>
            <a:r>
              <a:rPr lang="tr-TR" dirty="0" smtClean="0"/>
              <a:t>üm </a:t>
            </a:r>
            <a:r>
              <a:rPr lang="tr-TR" dirty="0"/>
              <a:t>ışık kaynaklarında bulunan camlar, kırılmaya karşı koruma altına </a:t>
            </a:r>
            <a:r>
              <a:rPr lang="tr-TR" dirty="0" smtClean="0"/>
              <a:t>alınması,</a:t>
            </a:r>
          </a:p>
          <a:p>
            <a:pPr marL="0" indent="0">
              <a:buNone/>
            </a:pPr>
            <a:r>
              <a:rPr lang="tr-TR" dirty="0" smtClean="0"/>
              <a:t>17. </a:t>
            </a:r>
            <a:r>
              <a:rPr lang="tr-TR" dirty="0"/>
              <a:t>Deponun kapı, pencere ve diğer kısımları her türlü zararlının girmesini önleyecek uygun donanıma </a:t>
            </a:r>
            <a:r>
              <a:rPr lang="tr-TR" dirty="0" smtClean="0"/>
              <a:t>sahip olması,</a:t>
            </a:r>
          </a:p>
          <a:p>
            <a:pPr marL="0" indent="0">
              <a:buNone/>
            </a:pPr>
            <a:r>
              <a:rPr lang="tr-TR" dirty="0" smtClean="0"/>
              <a:t>18. </a:t>
            </a:r>
            <a:r>
              <a:rPr lang="tr-TR" dirty="0"/>
              <a:t>Depolarda zemin pürüzsüz, duvarlar düzgün, kolay temizlenebilir </a:t>
            </a:r>
            <a:r>
              <a:rPr lang="tr-TR" dirty="0" smtClean="0"/>
              <a:t>nitelikte olması,</a:t>
            </a:r>
          </a:p>
          <a:p>
            <a:pPr marL="0" indent="0">
              <a:buNone/>
            </a:pPr>
            <a:r>
              <a:rPr lang="tr-TR" dirty="0" smtClean="0"/>
              <a:t>19</a:t>
            </a:r>
            <a:r>
              <a:rPr lang="tr-TR" dirty="0"/>
              <a:t>. Bulaşık yıkama donanımının düzgün çalışması, özellikle çalışma sıcaklıkları ve dezenfekte edici kimyasalların kullanım dozu uygun şekilde </a:t>
            </a:r>
            <a:r>
              <a:rPr lang="tr-TR" dirty="0" smtClean="0"/>
              <a:t>ayarlanması</a:t>
            </a: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EK-1 FORMUNA GÖRE DENETİMİN AŞAMALARI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87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smtClean="0">
                <a:solidFill>
                  <a:srgbClr val="C00000"/>
                </a:solidFill>
              </a:rPr>
              <a:t>D</a:t>
            </a:r>
            <a:r>
              <a:rPr lang="tr-TR" sz="2800" dirty="0">
                <a:solidFill>
                  <a:srgbClr val="C00000"/>
                </a:solidFill>
              </a:rPr>
              <a:t>. İzlenebilirlik </a:t>
            </a:r>
            <a:endParaRPr lang="tr-TR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1</a:t>
            </a:r>
            <a:r>
              <a:rPr lang="tr-TR" dirty="0"/>
              <a:t>. Gıdanın geriye dönük izlenebilirlik bilgileri gıdanın kabul kayıtları ile fatura/irsaliyelerinden takip </a:t>
            </a:r>
            <a:r>
              <a:rPr lang="tr-TR" dirty="0" smtClean="0"/>
              <a:t>edilmesi</a:t>
            </a:r>
            <a:endParaRPr lang="tr-TR" dirty="0"/>
          </a:p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EK-1 FORMUNA GÖRE DENETİMİN AŞAMALARI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90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96" y="4077072"/>
            <a:ext cx="8229600" cy="2175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 smtClean="0">
                <a:latin typeface="+mj-lt"/>
              </a:rPr>
              <a:t>İlçe Milli Eğitim Müdürlüğü</a:t>
            </a:r>
          </a:p>
          <a:p>
            <a:pPr marL="0" indent="0" algn="ctr">
              <a:buNone/>
            </a:pPr>
            <a:r>
              <a:rPr lang="tr-TR" sz="4000" smtClean="0">
                <a:latin typeface="+mj-lt"/>
              </a:rPr>
              <a:t>İSG Birimi</a:t>
            </a:r>
            <a:endParaRPr lang="tr-TR" sz="4000" dirty="0" smtClean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856" y="1988840"/>
            <a:ext cx="2520280" cy="18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Teşekkürler</a:t>
            </a:r>
            <a:endParaRPr lang="tr-TR" sz="2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132856"/>
            <a:ext cx="5184576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002060"/>
                </a:solidFill>
                <a:latin typeface="+mj-lt"/>
              </a:rPr>
              <a:t>Okul/Kurumların </a:t>
            </a:r>
            <a:r>
              <a:rPr lang="tr-TR" sz="2800" b="1" dirty="0">
                <a:solidFill>
                  <a:srgbClr val="002060"/>
                </a:solidFill>
                <a:latin typeface="+mj-lt"/>
              </a:rPr>
              <a:t>Denetim Faaliyetleri </a:t>
            </a:r>
            <a:endParaRPr lang="tr-TR" sz="28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tr-TR" dirty="0"/>
              <a:t>Okul Komisyonu Tarafından Yapılacak Denetimler</a:t>
            </a:r>
            <a:r>
              <a:rPr lang="tr-TR" dirty="0" smtClean="0">
                <a:latin typeface="+mj-lt"/>
              </a:rPr>
              <a:t> “Okul/Kurum Yemekhane</a:t>
            </a:r>
            <a:r>
              <a:rPr lang="tr-TR" dirty="0">
                <a:latin typeface="+mj-lt"/>
              </a:rPr>
              <a:t>, Kantin</a:t>
            </a:r>
            <a:r>
              <a:rPr lang="tr-TR" dirty="0" smtClean="0">
                <a:latin typeface="+mj-lt"/>
              </a:rPr>
              <a:t>/ Kooperatif</a:t>
            </a:r>
            <a:r>
              <a:rPr lang="tr-TR" dirty="0">
                <a:latin typeface="+mj-lt"/>
              </a:rPr>
              <a:t>, Kafeterya, Büfe, Çay Ocağı Gibi Gıda İşletmelerinin Kontrol ve Denetimine İlişkin Uygulama Kılavuzu </a:t>
            </a:r>
            <a:r>
              <a:rPr lang="tr-TR" dirty="0" smtClean="0">
                <a:latin typeface="+mj-lt"/>
              </a:rPr>
              <a:t>ve </a:t>
            </a:r>
            <a:r>
              <a:rPr lang="tr-TR" dirty="0">
                <a:latin typeface="+mj-lt"/>
              </a:rPr>
              <a:t>ekinde yer alan </a:t>
            </a:r>
            <a:r>
              <a:rPr lang="tr-TR" dirty="0">
                <a:solidFill>
                  <a:srgbClr val="FF0000"/>
                </a:solidFill>
                <a:latin typeface="+mj-lt"/>
              </a:rPr>
              <a:t>EK-1 Denetim Formuna </a:t>
            </a:r>
            <a:r>
              <a:rPr lang="tr-TR" dirty="0">
                <a:latin typeface="+mj-lt"/>
              </a:rPr>
              <a:t>uygun olarak gerçekleştirilir.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3" y="1124744"/>
            <a:ext cx="8928993" cy="576064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DENETİMİN PLANLANMASI VE DENETİM AŞAMALARI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276872"/>
            <a:ext cx="338437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48880"/>
            <a:ext cx="4978896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dirty="0"/>
              <a:t>Okul tarafından kurulan komisyon </a:t>
            </a:r>
            <a:r>
              <a:rPr lang="tr-TR" sz="2800" dirty="0">
                <a:solidFill>
                  <a:srgbClr val="FF0000"/>
                </a:solidFill>
              </a:rPr>
              <a:t>her ay </a:t>
            </a:r>
            <a:r>
              <a:rPr lang="tr-TR" sz="2800" dirty="0"/>
              <a:t>denetimleri </a:t>
            </a:r>
            <a:r>
              <a:rPr lang="tr-TR" sz="2800" dirty="0" smtClean="0"/>
              <a:t>gerçekleştirir. </a:t>
            </a:r>
            <a:r>
              <a:rPr lang="tr-TR" sz="3000" dirty="0" smtClean="0">
                <a:latin typeface="+mj-lt"/>
              </a:rPr>
              <a:t>Denetim </a:t>
            </a:r>
            <a:r>
              <a:rPr lang="tr-TR" sz="3000" dirty="0">
                <a:latin typeface="+mj-lt"/>
              </a:rPr>
              <a:t>formu </a:t>
            </a:r>
            <a:r>
              <a:rPr lang="tr-TR" sz="3000" dirty="0">
                <a:solidFill>
                  <a:srgbClr val="FF0000"/>
                </a:solidFill>
                <a:latin typeface="+mj-lt"/>
              </a:rPr>
              <a:t>2 nüsha </a:t>
            </a:r>
            <a:r>
              <a:rPr lang="tr-TR" sz="3000" dirty="0" smtClean="0">
                <a:latin typeface="+mj-lt"/>
              </a:rPr>
              <a:t>olarak düzenlenerek </a:t>
            </a:r>
            <a:r>
              <a:rPr lang="tr-TR" sz="3000" dirty="0">
                <a:latin typeface="+mj-lt"/>
              </a:rPr>
              <a:t>imzalanır ve bir nüsha okul müdürlüğüne, bir nüsha da işletmeye teslim edilir. </a:t>
            </a:r>
            <a:r>
              <a:rPr lang="tr-TR" sz="2800" dirty="0"/>
              <a:t>Okul müdürü formları dosyalayarak arşivler. </a:t>
            </a:r>
          </a:p>
          <a:p>
            <a:pPr marL="0" indent="0">
              <a:buNone/>
            </a:pPr>
            <a:endParaRPr lang="tr-TR" sz="3000" dirty="0"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928992" cy="794352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DENETİMİN PLANLANMASI VE DENETİM AŞAMALARI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31236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7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2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000" dirty="0" smtClean="0">
                <a:latin typeface="+mj-lt"/>
              </a:rPr>
              <a:t>a) Gıda </a:t>
            </a:r>
            <a:r>
              <a:rPr lang="tr-TR" sz="3000" dirty="0">
                <a:latin typeface="+mj-lt"/>
              </a:rPr>
              <a:t>işletmelerinin denetimi okul/ kurumlarda kurulan komisyon tarafından yapılır</a:t>
            </a:r>
            <a:r>
              <a:rPr lang="tr-TR" sz="30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tr-TR" sz="3000" dirty="0" smtClean="0">
                <a:latin typeface="+mj-lt"/>
              </a:rPr>
              <a:t>1)Elli </a:t>
            </a:r>
            <a:r>
              <a:rPr lang="tr-TR" sz="3000" dirty="0">
                <a:latin typeface="+mj-lt"/>
              </a:rPr>
              <a:t>ve daha fazla çalışanı bulunan okul/kurumlarda gıda işletmelerinin denetimleri; </a:t>
            </a:r>
          </a:p>
          <a:p>
            <a:r>
              <a:rPr lang="tr-TR" sz="3000" dirty="0" smtClean="0">
                <a:latin typeface="+mj-lt"/>
              </a:rPr>
              <a:t>Okul/Kurum </a:t>
            </a:r>
            <a:r>
              <a:rPr lang="tr-TR" sz="3000" dirty="0">
                <a:solidFill>
                  <a:srgbClr val="FF0000"/>
                </a:solidFill>
                <a:latin typeface="+mj-lt"/>
              </a:rPr>
              <a:t>işveren/işveren vekili </a:t>
            </a:r>
            <a:r>
              <a:rPr lang="tr-TR" sz="3000" dirty="0">
                <a:latin typeface="+mj-lt"/>
              </a:rPr>
              <a:t>(Okul Müdürü/Müdür Yardımcısı) başkanlığında, </a:t>
            </a:r>
          </a:p>
          <a:p>
            <a:r>
              <a:rPr lang="tr-TR" sz="3000" dirty="0" smtClean="0">
                <a:latin typeface="+mj-lt"/>
              </a:rPr>
              <a:t>Okul/kurum </a:t>
            </a:r>
            <a:r>
              <a:rPr lang="tr-TR" sz="3000" dirty="0">
                <a:solidFill>
                  <a:srgbClr val="FF0000"/>
                </a:solidFill>
                <a:latin typeface="+mj-lt"/>
              </a:rPr>
              <a:t>İş Sağlığı ve Güvenliği Kurulu</a:t>
            </a:r>
            <a:r>
              <a:rPr lang="tr-TR" sz="3000" dirty="0">
                <a:latin typeface="+mj-lt"/>
              </a:rPr>
              <a:t>’ndan </a:t>
            </a:r>
            <a:r>
              <a:rPr lang="tr-TR" sz="3000" dirty="0">
                <a:solidFill>
                  <a:srgbClr val="FF0000"/>
                </a:solidFill>
                <a:latin typeface="+mj-lt"/>
              </a:rPr>
              <a:t>2 (iki) </a:t>
            </a:r>
            <a:r>
              <a:rPr lang="tr-TR" sz="3000" dirty="0">
                <a:latin typeface="+mj-lt"/>
              </a:rPr>
              <a:t>üye, </a:t>
            </a:r>
          </a:p>
          <a:p>
            <a:r>
              <a:rPr lang="tr-TR" sz="3000" dirty="0" smtClean="0">
                <a:solidFill>
                  <a:srgbClr val="FF0000"/>
                </a:solidFill>
                <a:latin typeface="+mj-lt"/>
              </a:rPr>
              <a:t>Okul </a:t>
            </a:r>
            <a:r>
              <a:rPr lang="tr-TR" sz="3000" dirty="0">
                <a:solidFill>
                  <a:srgbClr val="FF0000"/>
                </a:solidFill>
                <a:latin typeface="+mj-lt"/>
              </a:rPr>
              <a:t>aile birliği </a:t>
            </a:r>
            <a:r>
              <a:rPr lang="tr-TR" sz="3000" dirty="0">
                <a:latin typeface="+mj-lt"/>
              </a:rPr>
              <a:t>yönetiminden </a:t>
            </a:r>
            <a:r>
              <a:rPr lang="tr-TR" sz="3000" dirty="0">
                <a:solidFill>
                  <a:srgbClr val="FF0000"/>
                </a:solidFill>
                <a:latin typeface="+mj-lt"/>
              </a:rPr>
              <a:t>1 (bir) veli</a:t>
            </a:r>
            <a:r>
              <a:rPr lang="tr-TR" sz="3000" dirty="0">
                <a:latin typeface="+mj-lt"/>
              </a:rPr>
              <a:t>nin katılımı ile oluşturulan komisyonca gerçekleştirilir.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964488" cy="648072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DENETİMİN PLANLANMASI VE DENETİM AŞAMALARI </a:t>
            </a:r>
          </a:p>
        </p:txBody>
      </p:sp>
    </p:spTree>
    <p:extLst>
      <p:ext uri="{BB962C8B-B14F-4D97-AF65-F5344CB8AC3E}">
        <p14:creationId xmlns:p14="http://schemas.microsoft.com/office/powerpoint/2010/main" val="8429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4047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>
                <a:latin typeface="+mj-lt"/>
              </a:rPr>
              <a:t>2)Elliden </a:t>
            </a:r>
            <a:r>
              <a:rPr lang="tr-TR" sz="2800" dirty="0">
                <a:latin typeface="+mj-lt"/>
              </a:rPr>
              <a:t>az çalışanı bulunan okul/kurumlarda gıda işletmelerinin denetimleri</a:t>
            </a:r>
            <a:r>
              <a:rPr lang="tr-TR" sz="2800" dirty="0" smtClean="0">
                <a:latin typeface="+mj-lt"/>
              </a:rPr>
              <a:t>,</a:t>
            </a:r>
          </a:p>
          <a:p>
            <a:r>
              <a:rPr lang="tr-TR" sz="2800" dirty="0" smtClean="0">
                <a:latin typeface="+mj-lt"/>
              </a:rPr>
              <a:t>Okul/Kurum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işveren/işveren vekili </a:t>
            </a:r>
            <a:r>
              <a:rPr lang="tr-TR" sz="2800" dirty="0">
                <a:latin typeface="+mj-lt"/>
              </a:rPr>
              <a:t>(Okul Müdürü/Müdür Yardımcısı) başkanlığında </a:t>
            </a:r>
          </a:p>
          <a:p>
            <a:r>
              <a:rPr lang="tr-TR" sz="2800" dirty="0" smtClean="0">
                <a:latin typeface="+mj-lt"/>
              </a:rPr>
              <a:t>“</a:t>
            </a:r>
            <a:r>
              <a:rPr lang="tr-TR" sz="2800" dirty="0">
                <a:latin typeface="+mj-lt"/>
              </a:rPr>
              <a:t>Okul/kurum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İş Sağlığı ve Güvenliği Ekibi </a:t>
            </a:r>
            <a:r>
              <a:rPr lang="tr-TR" sz="2800" dirty="0">
                <a:latin typeface="+mj-lt"/>
              </a:rPr>
              <a:t>veya Okul/Kurum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Risk Değerlendirme </a:t>
            </a:r>
            <a:r>
              <a:rPr lang="tr-TR" sz="2800" dirty="0" err="1" smtClean="0">
                <a:solidFill>
                  <a:srgbClr val="FF0000"/>
                </a:solidFill>
                <a:latin typeface="+mj-lt"/>
              </a:rPr>
              <a:t>Ekibi</a:t>
            </a:r>
            <a:r>
              <a:rPr lang="tr-TR" sz="2800" dirty="0" err="1" smtClean="0">
                <a:latin typeface="+mj-lt"/>
              </a:rPr>
              <a:t>’nden</a:t>
            </a:r>
            <a:r>
              <a:rPr lang="tr-TR" sz="2800" dirty="0" smtClean="0">
                <a:latin typeface="+mj-lt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(iki) </a:t>
            </a:r>
            <a:r>
              <a:rPr lang="tr-TR" sz="2800" dirty="0">
                <a:latin typeface="+mj-lt"/>
              </a:rPr>
              <a:t>üye 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Okul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aile birliği </a:t>
            </a:r>
            <a:r>
              <a:rPr lang="tr-TR" sz="2800" dirty="0">
                <a:latin typeface="+mj-lt"/>
              </a:rPr>
              <a:t>yönetiminden </a:t>
            </a:r>
            <a:r>
              <a:rPr lang="tr-TR" sz="2800" dirty="0" smtClean="0">
                <a:latin typeface="+mj-lt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(bir) veli</a:t>
            </a:r>
            <a:r>
              <a:rPr lang="tr-TR" sz="2800" dirty="0">
                <a:latin typeface="+mj-lt"/>
              </a:rPr>
              <a:t>nin katılımı ile oluşturulan komisyonca gerçekleştirilir.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928992" cy="648072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DENETİMİN PLANLANMASI VE DENETİM AŞAMALARI </a:t>
            </a:r>
          </a:p>
        </p:txBody>
      </p:sp>
    </p:spTree>
    <p:extLst>
      <p:ext uri="{BB962C8B-B14F-4D97-AF65-F5344CB8AC3E}">
        <p14:creationId xmlns:p14="http://schemas.microsoft.com/office/powerpoint/2010/main" val="28840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sz="4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3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EK-1 OKUL DENETİM FORMU</a:t>
            </a:r>
            <a:endParaRPr lang="tr-TR" dirty="0"/>
          </a:p>
        </p:txBody>
      </p:sp>
      <p:pic>
        <p:nvPicPr>
          <p:cNvPr id="2050" name="Picture 2" descr="C:\Users\SavasCORDUKOGLU\Desktop\Adsı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289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94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1030</TotalTime>
  <Words>1577</Words>
  <Application>Microsoft Office PowerPoint</Application>
  <PresentationFormat>Ekran Gösterisi (4:3)</PresentationFormat>
  <Paragraphs>155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2" baseType="lpstr">
      <vt:lpstr>Calibri</vt:lpstr>
      <vt:lpstr>Candara</vt:lpstr>
      <vt:lpstr>Symbol</vt:lpstr>
      <vt:lpstr>Dalga Biçimi</vt:lpstr>
      <vt:lpstr>EĞİTİM KURUMLARINDAKİ GIDA İŞLETMELERİNİN KONTROL VE DENETİMİ </vt:lpstr>
      <vt:lpstr>DENETİMİN PLANLANMASI VE DENETİM AŞAMALARI </vt:lpstr>
      <vt:lpstr>DENETİMİN PLANLANMASI VE DENETİM AŞAMALARI </vt:lpstr>
      <vt:lpstr>DENETİMİN PLANLANMASI VE DENETİM AŞAMALARI </vt:lpstr>
      <vt:lpstr>DENETİMİN PLANLANMASI VE DENETİM AŞAMALARI </vt:lpstr>
      <vt:lpstr>DENETİMİN PLANLANMASI VE DENETİM AŞAMALARI </vt:lpstr>
      <vt:lpstr>DENETİMİN PLANLANMASI VE DENETİM AŞAMALARI </vt:lpstr>
      <vt:lpstr>EK-1 OKUL DENETİM FORMU</vt:lpstr>
      <vt:lpstr>EK-1 OKUL DENETİM FORMU</vt:lpstr>
      <vt:lpstr>EK-1 OKUL DENETİM FORMU</vt:lpstr>
      <vt:lpstr>EK-1 OKUL DENETİM FORMU</vt:lpstr>
      <vt:lpstr>EK-1 OKUL DENETİM FORMU</vt:lpstr>
      <vt:lpstr>EK-1 OKUL DENETİM FORMU</vt:lpstr>
      <vt:lpstr>EK-1 OKUL DENETİM FORMU</vt:lpstr>
      <vt:lpstr>EK-1 OKUL DENETİM FORMU</vt:lpstr>
      <vt:lpstr>EK-1 OKUL DENETİM FORMU</vt:lpstr>
      <vt:lpstr>EK-1 OKUL DENETİM FORMU</vt:lpstr>
      <vt:lpstr>EK-1 OKUL DENETİM FORMU</vt:lpstr>
      <vt:lpstr>EK-1 OKUL DENETİM FORMU</vt:lpstr>
      <vt:lpstr>EK-1 OKUL DENETİM FORMU</vt:lpstr>
      <vt:lpstr>DENETİMİN PLANLANMASI VE DENETİM AŞAMALARI </vt:lpstr>
      <vt:lpstr>DENETİMİN PLANLANMASI VE DENETİM AŞAMALARI </vt:lpstr>
      <vt:lpstr>OKUL KANTİNLERİNE DAİR ÖZEL HİJYEN KURALLARI </vt:lpstr>
      <vt:lpstr>OKUL KANTİNLERİNE DAİR ÖZEL HİJYEN KURALLARI </vt:lpstr>
      <vt:lpstr>DENETİM SIRASINDA İŞLETMECİDEN İSTENİLECEK EVRAKLAR</vt:lpstr>
      <vt:lpstr>EK-1 FORMUNA GÖRE DENETİMİN AŞAMALARI </vt:lpstr>
      <vt:lpstr> EK-1 FORMUNA GÖRE DENETİMİN AŞAMALARI </vt:lpstr>
      <vt:lpstr>PowerPoint Sunusu</vt:lpstr>
      <vt:lpstr>EK-1 FORMUNA GÖRE DENETİMİN AŞAMALARI</vt:lpstr>
      <vt:lpstr>EK-1 FORMUNA GÖRE DENETİMİN AŞAMALARI</vt:lpstr>
      <vt:lpstr>EK-1 FORMUNA GÖRE DENETİMİN AŞAMALARI</vt:lpstr>
      <vt:lpstr>EK-1 FORMUNA GÖRE DENETİMİN AŞAMALARI</vt:lpstr>
      <vt:lpstr>EK-1 FORMUNA GÖRE DENETİMİN AŞAMALARI</vt:lpstr>
      <vt:lpstr>EK-1 FORMUNA GÖRE DENETİMİN AŞAMALARI</vt:lpstr>
      <vt:lpstr>EK-1 FORMUNA GÖRE DENETİMİN AŞAMALARI</vt:lpstr>
      <vt:lpstr>EK-1 FORMUNA GÖRE DENETİMİN AŞAMALARI</vt:lpstr>
      <vt:lpstr>EK-1 FORMUNA GÖRE DENETİMİN AŞAMALARI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 KURUMLARINDAKİ GIDA İŞLETMELERİNİN KONTROL VE DENETİMİ</dc:title>
  <dc:creator>SavasCORDUKOGLU</dc:creator>
  <cp:lastModifiedBy>Microsoft hesabı</cp:lastModifiedBy>
  <cp:revision>219</cp:revision>
  <dcterms:created xsi:type="dcterms:W3CDTF">2021-09-06T10:58:32Z</dcterms:created>
  <dcterms:modified xsi:type="dcterms:W3CDTF">2022-10-18T08:10:23Z</dcterms:modified>
</cp:coreProperties>
</file>